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20" r:id="rId3"/>
    <p:sldMasterId id="2147483744" r:id="rId4"/>
    <p:sldMasterId id="2147483768" r:id="rId5"/>
    <p:sldMasterId id="2147483780" r:id="rId6"/>
    <p:sldMasterId id="2147483792" r:id="rId7"/>
    <p:sldMasterId id="2147483804" r:id="rId8"/>
  </p:sldMasterIdLst>
  <p:notesMasterIdLst>
    <p:notesMasterId r:id="rId57"/>
  </p:notesMasterIdLst>
  <p:handoutMasterIdLst>
    <p:handoutMasterId r:id="rId58"/>
  </p:handoutMasterIdLst>
  <p:sldIdLst>
    <p:sldId id="257" r:id="rId9"/>
    <p:sldId id="314" r:id="rId10"/>
    <p:sldId id="267" r:id="rId11"/>
    <p:sldId id="268" r:id="rId12"/>
    <p:sldId id="262" r:id="rId13"/>
    <p:sldId id="269" r:id="rId14"/>
    <p:sldId id="263" r:id="rId15"/>
    <p:sldId id="270" r:id="rId16"/>
    <p:sldId id="264" r:id="rId17"/>
    <p:sldId id="310" r:id="rId18"/>
    <p:sldId id="273" r:id="rId19"/>
    <p:sldId id="265" r:id="rId20"/>
    <p:sldId id="274" r:id="rId21"/>
    <p:sldId id="277" r:id="rId22"/>
    <p:sldId id="278" r:id="rId23"/>
    <p:sldId id="271" r:id="rId24"/>
    <p:sldId id="272" r:id="rId25"/>
    <p:sldId id="281" r:id="rId26"/>
    <p:sldId id="311" r:id="rId27"/>
    <p:sldId id="284" r:id="rId28"/>
    <p:sldId id="286" r:id="rId29"/>
    <p:sldId id="287" r:id="rId30"/>
    <p:sldId id="288" r:id="rId31"/>
    <p:sldId id="290" r:id="rId32"/>
    <p:sldId id="316" r:id="rId33"/>
    <p:sldId id="292" r:id="rId34"/>
    <p:sldId id="293" r:id="rId35"/>
    <p:sldId id="294" r:id="rId36"/>
    <p:sldId id="295" r:id="rId37"/>
    <p:sldId id="296" r:id="rId38"/>
    <p:sldId id="317" r:id="rId39"/>
    <p:sldId id="297" r:id="rId40"/>
    <p:sldId id="318" r:id="rId41"/>
    <p:sldId id="320" r:id="rId42"/>
    <p:sldId id="298" r:id="rId43"/>
    <p:sldId id="319" r:id="rId44"/>
    <p:sldId id="309" r:id="rId45"/>
    <p:sldId id="313" r:id="rId46"/>
    <p:sldId id="299" r:id="rId47"/>
    <p:sldId id="312" r:id="rId48"/>
    <p:sldId id="300" r:id="rId49"/>
    <p:sldId id="302" r:id="rId50"/>
    <p:sldId id="303" r:id="rId51"/>
    <p:sldId id="304" r:id="rId52"/>
    <p:sldId id="305" r:id="rId53"/>
    <p:sldId id="306" r:id="rId54"/>
    <p:sldId id="307" r:id="rId55"/>
    <p:sldId id="308" r:id="rId56"/>
  </p:sldIdLst>
  <p:sldSz cx="9144000" cy="6858000" type="screen4x3"/>
  <p:notesSz cx="987425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D409A-265A-43ED-AC2C-4E03FB5F6D5D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6CB85CE-5479-45F5-A1ED-C47B8A82E0A4}">
      <dgm:prSet phldrT="[テキスト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2000" b="1" dirty="0" smtClean="0"/>
            <a:t>継続的改善</a:t>
          </a:r>
          <a:endParaRPr kumimoji="1" lang="ja-JP" altLang="en-US" sz="2000" b="1" dirty="0"/>
        </a:p>
      </dgm:t>
    </dgm:pt>
    <dgm:pt modelId="{7C143963-8C8C-40AA-9C93-6354BE1552D4}" type="parTrans" cxnId="{90CF9013-259F-4B22-B5DF-70062BF527D9}">
      <dgm:prSet/>
      <dgm:spPr/>
      <dgm:t>
        <a:bodyPr/>
        <a:lstStyle/>
        <a:p>
          <a:endParaRPr kumimoji="1" lang="ja-JP" altLang="en-US"/>
        </a:p>
      </dgm:t>
    </dgm:pt>
    <dgm:pt modelId="{9FD68225-4E7B-40CA-98AC-1CE03FB20505}" type="sibTrans" cxnId="{90CF9013-259F-4B22-B5DF-70062BF527D9}">
      <dgm:prSet/>
      <dgm:spPr/>
      <dgm:t>
        <a:bodyPr/>
        <a:lstStyle/>
        <a:p>
          <a:endParaRPr kumimoji="1" lang="ja-JP" altLang="en-US"/>
        </a:p>
      </dgm:t>
    </dgm:pt>
    <dgm:pt modelId="{B7AE1E39-339A-4CB9-A106-D71B117873F4}">
      <dgm:prSet phldrT="[テキスト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en-US" altLang="ja-JP" dirty="0" smtClean="0"/>
            <a:t>P</a:t>
          </a:r>
          <a:endParaRPr kumimoji="1" lang="ja-JP" altLang="en-US" dirty="0"/>
        </a:p>
      </dgm:t>
    </dgm:pt>
    <dgm:pt modelId="{CB4ED400-D3D6-4745-B58D-7ED648177348}" type="parTrans" cxnId="{295FE718-7A76-4C95-94EC-1BBDF2CCAA6D}">
      <dgm:prSet/>
      <dgm:spPr/>
      <dgm:t>
        <a:bodyPr/>
        <a:lstStyle/>
        <a:p>
          <a:endParaRPr kumimoji="1" lang="ja-JP" altLang="en-US"/>
        </a:p>
      </dgm:t>
    </dgm:pt>
    <dgm:pt modelId="{9D1C4681-72FD-4AC7-9113-2A05631430BE}" type="sibTrans" cxnId="{295FE718-7A76-4C95-94EC-1BBDF2CCAA6D}">
      <dgm:prSet/>
      <dgm:spPr/>
      <dgm:t>
        <a:bodyPr/>
        <a:lstStyle/>
        <a:p>
          <a:endParaRPr kumimoji="1" lang="ja-JP" altLang="en-US"/>
        </a:p>
      </dgm:t>
    </dgm:pt>
    <dgm:pt modelId="{F215DA61-F651-4BC9-8BC2-CF83E1391795}">
      <dgm:prSet phldrT="[テキスト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en-US" altLang="ja-JP" dirty="0" smtClean="0"/>
            <a:t>D</a:t>
          </a:r>
          <a:endParaRPr kumimoji="1" lang="ja-JP" altLang="en-US" dirty="0"/>
        </a:p>
      </dgm:t>
    </dgm:pt>
    <dgm:pt modelId="{8C7217A9-112B-4428-9860-4A335191FDE7}" type="parTrans" cxnId="{DCECACAE-BC8C-4F0E-96EF-797655D3F213}">
      <dgm:prSet/>
      <dgm:spPr/>
      <dgm:t>
        <a:bodyPr/>
        <a:lstStyle/>
        <a:p>
          <a:endParaRPr kumimoji="1" lang="ja-JP" altLang="en-US"/>
        </a:p>
      </dgm:t>
    </dgm:pt>
    <dgm:pt modelId="{5A868A0D-E0E2-439D-9661-C2C453C504AF}" type="sibTrans" cxnId="{DCECACAE-BC8C-4F0E-96EF-797655D3F213}">
      <dgm:prSet/>
      <dgm:spPr/>
      <dgm:t>
        <a:bodyPr/>
        <a:lstStyle/>
        <a:p>
          <a:endParaRPr kumimoji="1" lang="ja-JP" altLang="en-US"/>
        </a:p>
      </dgm:t>
    </dgm:pt>
    <dgm:pt modelId="{5DAB6093-AF78-4E6D-95B1-BB689D93BB0D}">
      <dgm:prSet phldrT="[テキスト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en-US" altLang="ja-JP" dirty="0" smtClean="0"/>
            <a:t>C</a:t>
          </a:r>
          <a:endParaRPr kumimoji="1" lang="ja-JP" altLang="en-US" dirty="0"/>
        </a:p>
      </dgm:t>
    </dgm:pt>
    <dgm:pt modelId="{730F6AF8-25C1-4CCD-9582-A711D8A99F93}" type="parTrans" cxnId="{DF7F3EC8-538D-4D65-8B29-596A0867D331}">
      <dgm:prSet/>
      <dgm:spPr/>
      <dgm:t>
        <a:bodyPr/>
        <a:lstStyle/>
        <a:p>
          <a:endParaRPr kumimoji="1" lang="ja-JP" altLang="en-US"/>
        </a:p>
      </dgm:t>
    </dgm:pt>
    <dgm:pt modelId="{EF8D3950-6B34-4D6E-8028-9C0560EB4F01}" type="sibTrans" cxnId="{DF7F3EC8-538D-4D65-8B29-596A0867D331}">
      <dgm:prSet/>
      <dgm:spPr/>
      <dgm:t>
        <a:bodyPr/>
        <a:lstStyle/>
        <a:p>
          <a:endParaRPr kumimoji="1" lang="ja-JP" altLang="en-US"/>
        </a:p>
      </dgm:t>
    </dgm:pt>
    <dgm:pt modelId="{8DEC496E-0081-4FA1-A899-C6425AE5504B}">
      <dgm:prSet phldrT="[テキスト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en-US" altLang="ja-JP" dirty="0" smtClean="0"/>
            <a:t>A</a:t>
          </a:r>
          <a:endParaRPr kumimoji="1" lang="ja-JP" altLang="en-US" dirty="0"/>
        </a:p>
      </dgm:t>
    </dgm:pt>
    <dgm:pt modelId="{BC91019E-A014-4188-8981-373056AD9E00}" type="parTrans" cxnId="{3AFDEE77-027D-43BD-BBF1-9A4364349A8E}">
      <dgm:prSet/>
      <dgm:spPr/>
      <dgm:t>
        <a:bodyPr/>
        <a:lstStyle/>
        <a:p>
          <a:endParaRPr kumimoji="1" lang="ja-JP" altLang="en-US"/>
        </a:p>
      </dgm:t>
    </dgm:pt>
    <dgm:pt modelId="{E790663A-2891-4D09-873C-6EDC5D7376F4}" type="sibTrans" cxnId="{3AFDEE77-027D-43BD-BBF1-9A4364349A8E}">
      <dgm:prSet/>
      <dgm:spPr/>
      <dgm:t>
        <a:bodyPr/>
        <a:lstStyle/>
        <a:p>
          <a:endParaRPr kumimoji="1" lang="ja-JP" altLang="en-US"/>
        </a:p>
      </dgm:t>
    </dgm:pt>
    <dgm:pt modelId="{DDF1FA04-F647-42D8-9438-9323AE561449}" type="pres">
      <dgm:prSet presAssocID="{46CD409A-265A-43ED-AC2C-4E03FB5F6D5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EC29B1D-6ADD-458E-BC69-4C7E7691532F}" type="pres">
      <dgm:prSet presAssocID="{46CD409A-265A-43ED-AC2C-4E03FB5F6D5D}" presName="radial" presStyleCnt="0">
        <dgm:presLayoutVars>
          <dgm:animLvl val="ctr"/>
        </dgm:presLayoutVars>
      </dgm:prSet>
      <dgm:spPr/>
    </dgm:pt>
    <dgm:pt modelId="{7B0A8F6C-CE69-40E6-A990-DE5C225FEE4D}" type="pres">
      <dgm:prSet presAssocID="{B6CB85CE-5479-45F5-A1ED-C47B8A82E0A4}" presName="centerShape" presStyleLbl="vennNode1" presStyleIdx="0" presStyleCnt="5"/>
      <dgm:spPr/>
      <dgm:t>
        <a:bodyPr/>
        <a:lstStyle/>
        <a:p>
          <a:endParaRPr kumimoji="1" lang="ja-JP" altLang="en-US"/>
        </a:p>
      </dgm:t>
    </dgm:pt>
    <dgm:pt modelId="{AC23814B-9EBF-4E1D-8782-07EF0E63AF9C}" type="pres">
      <dgm:prSet presAssocID="{B7AE1E39-339A-4CB9-A106-D71B117873F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0A772F5-859B-48D9-A553-883AE4FDBD76}" type="pres">
      <dgm:prSet presAssocID="{F215DA61-F651-4BC9-8BC2-CF83E1391795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97EAF5A-2214-41AD-BB06-25F87B9A358E}" type="pres">
      <dgm:prSet presAssocID="{5DAB6093-AF78-4E6D-95B1-BB689D93BB0D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19F703C-117D-4B59-B560-505DE6FE69F9}" type="pres">
      <dgm:prSet presAssocID="{8DEC496E-0081-4FA1-A899-C6425AE5504B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95FE718-7A76-4C95-94EC-1BBDF2CCAA6D}" srcId="{B6CB85CE-5479-45F5-A1ED-C47B8A82E0A4}" destId="{B7AE1E39-339A-4CB9-A106-D71B117873F4}" srcOrd="0" destOrd="0" parTransId="{CB4ED400-D3D6-4745-B58D-7ED648177348}" sibTransId="{9D1C4681-72FD-4AC7-9113-2A05631430BE}"/>
    <dgm:cxn modelId="{DCECACAE-BC8C-4F0E-96EF-797655D3F213}" srcId="{B6CB85CE-5479-45F5-A1ED-C47B8A82E0A4}" destId="{F215DA61-F651-4BC9-8BC2-CF83E1391795}" srcOrd="1" destOrd="0" parTransId="{8C7217A9-112B-4428-9860-4A335191FDE7}" sibTransId="{5A868A0D-E0E2-439D-9661-C2C453C504AF}"/>
    <dgm:cxn modelId="{DF7F3EC8-538D-4D65-8B29-596A0867D331}" srcId="{B6CB85CE-5479-45F5-A1ED-C47B8A82E0A4}" destId="{5DAB6093-AF78-4E6D-95B1-BB689D93BB0D}" srcOrd="2" destOrd="0" parTransId="{730F6AF8-25C1-4CCD-9582-A711D8A99F93}" sibTransId="{EF8D3950-6B34-4D6E-8028-9C0560EB4F01}"/>
    <dgm:cxn modelId="{90CF9013-259F-4B22-B5DF-70062BF527D9}" srcId="{46CD409A-265A-43ED-AC2C-4E03FB5F6D5D}" destId="{B6CB85CE-5479-45F5-A1ED-C47B8A82E0A4}" srcOrd="0" destOrd="0" parTransId="{7C143963-8C8C-40AA-9C93-6354BE1552D4}" sibTransId="{9FD68225-4E7B-40CA-98AC-1CE03FB20505}"/>
    <dgm:cxn modelId="{2671A23B-8B44-41CA-A417-5BEEF03816E8}" type="presOf" srcId="{5DAB6093-AF78-4E6D-95B1-BB689D93BB0D}" destId="{097EAF5A-2214-41AD-BB06-25F87B9A358E}" srcOrd="0" destOrd="0" presId="urn:microsoft.com/office/officeart/2005/8/layout/radial3"/>
    <dgm:cxn modelId="{70B4CF58-62BC-45F6-8C2F-5FA740F8D04A}" type="presOf" srcId="{B6CB85CE-5479-45F5-A1ED-C47B8A82E0A4}" destId="{7B0A8F6C-CE69-40E6-A990-DE5C225FEE4D}" srcOrd="0" destOrd="0" presId="urn:microsoft.com/office/officeart/2005/8/layout/radial3"/>
    <dgm:cxn modelId="{3AFDEE77-027D-43BD-BBF1-9A4364349A8E}" srcId="{B6CB85CE-5479-45F5-A1ED-C47B8A82E0A4}" destId="{8DEC496E-0081-4FA1-A899-C6425AE5504B}" srcOrd="3" destOrd="0" parTransId="{BC91019E-A014-4188-8981-373056AD9E00}" sibTransId="{E790663A-2891-4D09-873C-6EDC5D7376F4}"/>
    <dgm:cxn modelId="{3DE72F98-FE89-414F-8681-75795E2C7339}" type="presOf" srcId="{46CD409A-265A-43ED-AC2C-4E03FB5F6D5D}" destId="{DDF1FA04-F647-42D8-9438-9323AE561449}" srcOrd="0" destOrd="0" presId="urn:microsoft.com/office/officeart/2005/8/layout/radial3"/>
    <dgm:cxn modelId="{3194155C-A0FF-45F5-8DF5-9E7400AAC27F}" type="presOf" srcId="{F215DA61-F651-4BC9-8BC2-CF83E1391795}" destId="{40A772F5-859B-48D9-A553-883AE4FDBD76}" srcOrd="0" destOrd="0" presId="urn:microsoft.com/office/officeart/2005/8/layout/radial3"/>
    <dgm:cxn modelId="{3CB9EF83-5D33-44EF-B907-D93B1D337A78}" type="presOf" srcId="{8DEC496E-0081-4FA1-A899-C6425AE5504B}" destId="{C19F703C-117D-4B59-B560-505DE6FE69F9}" srcOrd="0" destOrd="0" presId="urn:microsoft.com/office/officeart/2005/8/layout/radial3"/>
    <dgm:cxn modelId="{CAEF535E-22F9-4B20-9381-954CCE39E59E}" type="presOf" srcId="{B7AE1E39-339A-4CB9-A106-D71B117873F4}" destId="{AC23814B-9EBF-4E1D-8782-07EF0E63AF9C}" srcOrd="0" destOrd="0" presId="urn:microsoft.com/office/officeart/2005/8/layout/radial3"/>
    <dgm:cxn modelId="{268BCFC3-CA29-42D8-9887-86A1CB435BE0}" type="presParOf" srcId="{DDF1FA04-F647-42D8-9438-9323AE561449}" destId="{7EC29B1D-6ADD-458E-BC69-4C7E7691532F}" srcOrd="0" destOrd="0" presId="urn:microsoft.com/office/officeart/2005/8/layout/radial3"/>
    <dgm:cxn modelId="{3BC79718-A46E-4204-8DC9-B577078DD711}" type="presParOf" srcId="{7EC29B1D-6ADD-458E-BC69-4C7E7691532F}" destId="{7B0A8F6C-CE69-40E6-A990-DE5C225FEE4D}" srcOrd="0" destOrd="0" presId="urn:microsoft.com/office/officeart/2005/8/layout/radial3"/>
    <dgm:cxn modelId="{C52A665F-6AFF-4A72-BD98-22F21C033F78}" type="presParOf" srcId="{7EC29B1D-6ADD-458E-BC69-4C7E7691532F}" destId="{AC23814B-9EBF-4E1D-8782-07EF0E63AF9C}" srcOrd="1" destOrd="0" presId="urn:microsoft.com/office/officeart/2005/8/layout/radial3"/>
    <dgm:cxn modelId="{DCFF7957-71AC-4F8B-B86A-4FF19092B264}" type="presParOf" srcId="{7EC29B1D-6ADD-458E-BC69-4C7E7691532F}" destId="{40A772F5-859B-48D9-A553-883AE4FDBD76}" srcOrd="2" destOrd="0" presId="urn:microsoft.com/office/officeart/2005/8/layout/radial3"/>
    <dgm:cxn modelId="{DBCDCEFF-C465-4E84-B71D-2ECC2580A90F}" type="presParOf" srcId="{7EC29B1D-6ADD-458E-BC69-4C7E7691532F}" destId="{097EAF5A-2214-41AD-BB06-25F87B9A358E}" srcOrd="3" destOrd="0" presId="urn:microsoft.com/office/officeart/2005/8/layout/radial3"/>
    <dgm:cxn modelId="{89C2D44F-5660-4886-8830-E3C0DB9B3C6A}" type="presParOf" srcId="{7EC29B1D-6ADD-458E-BC69-4C7E7691532F}" destId="{C19F703C-117D-4B59-B560-505DE6FE69F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979347-D2D0-4D44-9971-416936FA6737}" type="doc">
      <dgm:prSet loTypeId="urn:microsoft.com/office/officeart/2005/8/layout/process4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kumimoji="1" lang="ja-JP" altLang="en-US"/>
        </a:p>
      </dgm:t>
    </dgm:pt>
    <dgm:pt modelId="{8AB7293F-5AB5-408B-8FAB-C54AB24698A8}">
      <dgm:prSet phldrT="[テキスト]" custT="1"/>
      <dgm:spPr/>
      <dgm:t>
        <a:bodyPr/>
        <a:lstStyle/>
        <a:p>
          <a:r>
            <a:rPr lang="ja-JP" altLang="en-US" sz="2400" b="0" dirty="0" smtClean="0">
              <a:latin typeface="HGP創英角ﾎﾟｯﾌﾟ体" pitchFamily="50" charset="-128"/>
              <a:ea typeface="HGP創英角ﾎﾟｯﾌﾟ体" pitchFamily="50" charset="-128"/>
            </a:rPr>
            <a:t>ＥＡ２１地域事務局へ審査の申込</a:t>
          </a:r>
          <a:r>
            <a:rPr lang="ja-JP" altLang="en-US" sz="2000" b="1" dirty="0" smtClean="0">
              <a:latin typeface="+mn-ea"/>
              <a:ea typeface="+mn-ea"/>
            </a:rPr>
            <a:t>（</a:t>
          </a:r>
          <a:r>
            <a:rPr lang="ja-JP" altLang="en-US" sz="2000" b="1" dirty="0" smtClean="0">
              <a:solidFill>
                <a:srgbClr val="FF0000"/>
              </a:solidFill>
              <a:latin typeface="+mn-ea"/>
              <a:ea typeface="+mn-ea"/>
            </a:rPr>
            <a:t>環境活動レポート必須</a:t>
          </a:r>
          <a:r>
            <a:rPr lang="ja-JP" altLang="en-US" sz="2000" b="1" dirty="0" smtClean="0">
              <a:latin typeface="+mn-ea"/>
              <a:ea typeface="+mn-ea"/>
            </a:rPr>
            <a:t>）</a:t>
          </a:r>
          <a:endParaRPr kumimoji="1" lang="ja-JP" altLang="en-US" sz="2000" b="1" dirty="0">
            <a:latin typeface="+mn-ea"/>
            <a:ea typeface="+mn-ea"/>
          </a:endParaRPr>
        </a:p>
      </dgm:t>
    </dgm:pt>
    <dgm:pt modelId="{E6E7ED75-AD25-4101-B794-F84E7B4EA721}" type="parTrans" cxnId="{DADDD916-8B22-41A3-8470-35EBCFF9BA0E}">
      <dgm:prSet/>
      <dgm:spPr/>
      <dgm:t>
        <a:bodyPr/>
        <a:lstStyle/>
        <a:p>
          <a:endParaRPr kumimoji="1" lang="ja-JP" altLang="en-US" sz="2400" b="1">
            <a:latin typeface="+mn-ea"/>
            <a:ea typeface="+mn-ea"/>
          </a:endParaRPr>
        </a:p>
      </dgm:t>
    </dgm:pt>
    <dgm:pt modelId="{CF9B117A-8774-4DC6-9FBA-D5747E202765}" type="sibTrans" cxnId="{DADDD916-8B22-41A3-8470-35EBCFF9BA0E}">
      <dgm:prSet/>
      <dgm:spPr/>
      <dgm:t>
        <a:bodyPr/>
        <a:lstStyle/>
        <a:p>
          <a:endParaRPr kumimoji="1" lang="ja-JP" altLang="en-US" sz="2400" b="1">
            <a:latin typeface="+mn-ea"/>
            <a:ea typeface="+mn-ea"/>
          </a:endParaRPr>
        </a:p>
      </dgm:t>
    </dgm:pt>
    <dgm:pt modelId="{12E8695C-B17A-4520-A714-27F1BF214AAC}">
      <dgm:prSet phldrT="[テキスト]" custT="1"/>
      <dgm:spPr/>
      <dgm:t>
        <a:bodyPr/>
        <a:lstStyle/>
        <a:p>
          <a:r>
            <a:rPr lang="ja-JP" altLang="en-US" sz="2400" b="0" dirty="0" smtClean="0">
              <a:latin typeface="HGP創英角ﾎﾟｯﾌﾟ体" pitchFamily="50" charset="-128"/>
              <a:ea typeface="HGP創英角ﾎﾟｯﾌﾟ体" pitchFamily="50" charset="-128"/>
            </a:rPr>
            <a:t>審査人による書類審査・現地審査</a:t>
          </a:r>
          <a:r>
            <a:rPr lang="ja-JP" altLang="en-US" sz="2400" b="1" dirty="0" smtClean="0">
              <a:latin typeface="+mn-ea"/>
              <a:ea typeface="+mn-ea"/>
            </a:rPr>
            <a:t>（</a:t>
          </a:r>
          <a:r>
            <a:rPr lang="ja-JP" altLang="en-US" sz="2400" b="1" dirty="0" smtClean="0">
              <a:solidFill>
                <a:srgbClr val="FF0000"/>
              </a:solidFill>
              <a:latin typeface="+mn-ea"/>
              <a:ea typeface="+mn-ea"/>
            </a:rPr>
            <a:t>約１カ月</a:t>
          </a:r>
          <a:r>
            <a:rPr lang="ja-JP" altLang="en-US" sz="2400" b="1" dirty="0" smtClean="0">
              <a:latin typeface="+mn-ea"/>
              <a:ea typeface="+mn-ea"/>
            </a:rPr>
            <a:t>）</a:t>
          </a:r>
          <a:endParaRPr kumimoji="1" lang="ja-JP" altLang="en-US" sz="2400" b="1" dirty="0">
            <a:latin typeface="+mn-ea"/>
            <a:ea typeface="+mn-ea"/>
          </a:endParaRPr>
        </a:p>
      </dgm:t>
    </dgm:pt>
    <dgm:pt modelId="{1037CEBE-D4AA-4F8D-8868-F21920178480}" type="parTrans" cxnId="{23144652-51B6-496E-911C-FB04E3348044}">
      <dgm:prSet/>
      <dgm:spPr/>
      <dgm:t>
        <a:bodyPr/>
        <a:lstStyle/>
        <a:p>
          <a:endParaRPr kumimoji="1" lang="ja-JP" altLang="en-US" sz="2400" b="1">
            <a:latin typeface="+mn-ea"/>
            <a:ea typeface="+mn-ea"/>
          </a:endParaRPr>
        </a:p>
      </dgm:t>
    </dgm:pt>
    <dgm:pt modelId="{7C2BC3AD-ECEF-4B10-A9FA-9370491C6FB4}" type="sibTrans" cxnId="{23144652-51B6-496E-911C-FB04E3348044}">
      <dgm:prSet/>
      <dgm:spPr/>
      <dgm:t>
        <a:bodyPr/>
        <a:lstStyle/>
        <a:p>
          <a:endParaRPr kumimoji="1" lang="ja-JP" altLang="en-US" sz="2400" b="1">
            <a:latin typeface="+mn-ea"/>
            <a:ea typeface="+mn-ea"/>
          </a:endParaRPr>
        </a:p>
      </dgm:t>
    </dgm:pt>
    <dgm:pt modelId="{8E9A4512-D1BB-4285-9874-0812881A4045}">
      <dgm:prSet phldrT="[テキスト]" custT="1"/>
      <dgm:spPr/>
      <dgm:t>
        <a:bodyPr/>
        <a:lstStyle/>
        <a:p>
          <a:r>
            <a:rPr lang="ja-JP" altLang="en-US" sz="2400" b="0" dirty="0" smtClean="0">
              <a:latin typeface="HGP創英角ﾎﾟｯﾌﾟ体" pitchFamily="50" charset="-128"/>
              <a:ea typeface="HGP創英角ﾎﾟｯﾌﾟ体" pitchFamily="50" charset="-128"/>
            </a:rPr>
            <a:t>ＥＡ２１認証・登録</a:t>
          </a:r>
          <a:r>
            <a:rPr lang="ja-JP" altLang="en-US" sz="2400" b="1" dirty="0" smtClean="0">
              <a:latin typeface="+mn-ea"/>
              <a:ea typeface="+mn-ea"/>
            </a:rPr>
            <a:t>（</a:t>
          </a:r>
          <a:r>
            <a:rPr lang="ja-JP" altLang="en-US" sz="2400" b="1" dirty="0" smtClean="0">
              <a:solidFill>
                <a:srgbClr val="FF0000"/>
              </a:solidFill>
              <a:latin typeface="+mn-ea"/>
              <a:ea typeface="+mn-ea"/>
            </a:rPr>
            <a:t>約</a:t>
          </a:r>
          <a:r>
            <a:rPr lang="en-US" altLang="ja-JP" sz="2400" b="1" dirty="0" smtClean="0">
              <a:solidFill>
                <a:srgbClr val="FF0000"/>
              </a:solidFill>
              <a:latin typeface="+mn-ea"/>
              <a:ea typeface="+mn-ea"/>
            </a:rPr>
            <a:t>2</a:t>
          </a:r>
          <a:r>
            <a:rPr lang="ja-JP" altLang="en-US" sz="2400" b="1" dirty="0" smtClean="0">
              <a:solidFill>
                <a:srgbClr val="FF0000"/>
              </a:solidFill>
              <a:latin typeface="+mn-ea"/>
              <a:ea typeface="+mn-ea"/>
            </a:rPr>
            <a:t>カ月</a:t>
          </a:r>
          <a:r>
            <a:rPr lang="ja-JP" altLang="en-US" sz="2400" b="1" dirty="0" smtClean="0">
              <a:latin typeface="+mn-ea"/>
              <a:ea typeface="+mn-ea"/>
            </a:rPr>
            <a:t>）</a:t>
          </a:r>
          <a:endParaRPr kumimoji="1" lang="ja-JP" altLang="en-US" sz="2400" b="1" dirty="0">
            <a:latin typeface="+mn-ea"/>
            <a:ea typeface="+mn-ea"/>
          </a:endParaRPr>
        </a:p>
      </dgm:t>
    </dgm:pt>
    <dgm:pt modelId="{7C173E60-9725-4D01-B1FB-EE26EE0B8B26}" type="parTrans" cxnId="{02549A3A-B783-44C0-AA07-A03F1B9EABF9}">
      <dgm:prSet/>
      <dgm:spPr/>
      <dgm:t>
        <a:bodyPr/>
        <a:lstStyle/>
        <a:p>
          <a:endParaRPr kumimoji="1" lang="ja-JP" altLang="en-US" sz="2400" b="1">
            <a:latin typeface="+mn-ea"/>
            <a:ea typeface="+mn-ea"/>
          </a:endParaRPr>
        </a:p>
      </dgm:t>
    </dgm:pt>
    <dgm:pt modelId="{3F8623D7-F333-4A22-A5F5-6F4AA881EE1C}" type="sibTrans" cxnId="{02549A3A-B783-44C0-AA07-A03F1B9EABF9}">
      <dgm:prSet/>
      <dgm:spPr/>
      <dgm:t>
        <a:bodyPr/>
        <a:lstStyle/>
        <a:p>
          <a:endParaRPr kumimoji="1" lang="ja-JP" altLang="en-US" sz="2400" b="1">
            <a:latin typeface="+mn-ea"/>
            <a:ea typeface="+mn-ea"/>
          </a:endParaRPr>
        </a:p>
      </dgm:t>
    </dgm:pt>
    <dgm:pt modelId="{2EEABA6D-6113-477C-A588-BD12CAC5ADB1}">
      <dgm:prSet phldrT="[テキスト]" custT="1"/>
      <dgm:spPr/>
      <dgm:t>
        <a:bodyPr/>
        <a:lstStyle/>
        <a:p>
          <a:r>
            <a:rPr lang="ja-JP" altLang="en-US" sz="2400" b="0" dirty="0" smtClean="0">
              <a:latin typeface="HGP創英角ﾎﾟｯﾌﾟ体" pitchFamily="50" charset="-128"/>
              <a:ea typeface="HGP創英角ﾎﾟｯﾌﾟ体" pitchFamily="50" charset="-128"/>
            </a:rPr>
            <a:t>中間審査の受審</a:t>
          </a:r>
          <a:r>
            <a:rPr lang="ja-JP" altLang="en-US" sz="2400" b="1" dirty="0" smtClean="0">
              <a:latin typeface="+mn-ea"/>
              <a:ea typeface="+mn-ea"/>
            </a:rPr>
            <a:t>（</a:t>
          </a:r>
          <a:r>
            <a:rPr lang="ja-JP" altLang="en-US" sz="2400" b="1" dirty="0" smtClean="0">
              <a:solidFill>
                <a:srgbClr val="FF0000"/>
              </a:solidFill>
              <a:latin typeface="+mn-ea"/>
              <a:ea typeface="+mn-ea"/>
            </a:rPr>
            <a:t>概ね１年後</a:t>
          </a:r>
          <a:r>
            <a:rPr lang="ja-JP" altLang="en-US" sz="2400" b="1" dirty="0" smtClean="0">
              <a:latin typeface="+mn-ea"/>
              <a:ea typeface="+mn-ea"/>
            </a:rPr>
            <a:t>）</a:t>
          </a:r>
          <a:endParaRPr kumimoji="1" lang="ja-JP" altLang="en-US" sz="2400" b="1" dirty="0">
            <a:latin typeface="+mn-ea"/>
            <a:ea typeface="+mn-ea"/>
          </a:endParaRPr>
        </a:p>
      </dgm:t>
    </dgm:pt>
    <dgm:pt modelId="{B992902B-55ED-4ED7-A3AD-59F912F99CB8}" type="parTrans" cxnId="{CD262459-33B6-4589-8709-1B77FF9FA608}">
      <dgm:prSet/>
      <dgm:spPr/>
      <dgm:t>
        <a:bodyPr/>
        <a:lstStyle/>
        <a:p>
          <a:endParaRPr kumimoji="1" lang="ja-JP" altLang="en-US" sz="2400" b="1">
            <a:latin typeface="+mn-ea"/>
            <a:ea typeface="+mn-ea"/>
          </a:endParaRPr>
        </a:p>
      </dgm:t>
    </dgm:pt>
    <dgm:pt modelId="{C4CC9AB0-B8B3-4C2B-895F-4FBFEA881E47}" type="sibTrans" cxnId="{CD262459-33B6-4589-8709-1B77FF9FA608}">
      <dgm:prSet/>
      <dgm:spPr/>
      <dgm:t>
        <a:bodyPr/>
        <a:lstStyle/>
        <a:p>
          <a:endParaRPr kumimoji="1" lang="ja-JP" altLang="en-US" sz="2400" b="1">
            <a:latin typeface="+mn-ea"/>
            <a:ea typeface="+mn-ea"/>
          </a:endParaRPr>
        </a:p>
      </dgm:t>
    </dgm:pt>
    <dgm:pt modelId="{BD84341B-78B0-4158-8531-425CCB2DE6E7}">
      <dgm:prSet custT="1"/>
      <dgm:spPr/>
      <dgm:t>
        <a:bodyPr/>
        <a:lstStyle/>
        <a:p>
          <a:r>
            <a:rPr lang="ja-JP" altLang="en-US" sz="2400" b="0" dirty="0" smtClean="0">
              <a:latin typeface="HGP創英角ﾎﾟｯﾌﾟ体" pitchFamily="50" charset="-128"/>
              <a:ea typeface="HGP創英角ﾎﾟｯﾌﾟ体" pitchFamily="50" charset="-128"/>
            </a:rPr>
            <a:t>更新審査の受審（</a:t>
          </a:r>
          <a:r>
            <a:rPr lang="ja-JP" altLang="en-US" sz="2400" b="0" dirty="0" smtClean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rPr>
            <a:t>２年毎の登録更新</a:t>
          </a:r>
          <a:r>
            <a:rPr lang="ja-JP" altLang="en-US" sz="2400" b="0" dirty="0" smtClean="0">
              <a:latin typeface="HGP創英角ﾎﾟｯﾌﾟ体" pitchFamily="50" charset="-128"/>
              <a:ea typeface="HGP創英角ﾎﾟｯﾌﾟ体" pitchFamily="50" charset="-128"/>
            </a:rPr>
            <a:t>）判定委員会による</a:t>
          </a:r>
          <a:endParaRPr lang="en-US" altLang="ja-JP" sz="2400" b="0" dirty="0" smtClean="0">
            <a:latin typeface="HGP創英角ﾎﾟｯﾌﾟ体" pitchFamily="50" charset="-128"/>
            <a:ea typeface="HGP創英角ﾎﾟｯﾌﾟ体" pitchFamily="50" charset="-128"/>
          </a:endParaRPr>
        </a:p>
        <a:p>
          <a:r>
            <a:rPr lang="ja-JP" altLang="en-US" sz="2400" b="0" dirty="0" smtClean="0">
              <a:latin typeface="HGP創英角ﾎﾟｯﾌﾟ体" pitchFamily="50" charset="-128"/>
              <a:ea typeface="HGP創英角ﾎﾟｯﾌﾟ体" pitchFamily="50" charset="-128"/>
            </a:rPr>
            <a:t>審査の判定</a:t>
          </a:r>
          <a:endParaRPr lang="ja-JP" altLang="en-US" sz="2400" b="0" dirty="0">
            <a:latin typeface="HGP創英角ﾎﾟｯﾌﾟ体" pitchFamily="50" charset="-128"/>
            <a:ea typeface="HGP創英角ﾎﾟｯﾌﾟ体" pitchFamily="50" charset="-128"/>
          </a:endParaRPr>
        </a:p>
      </dgm:t>
    </dgm:pt>
    <dgm:pt modelId="{CAB37416-A24A-4E34-96B4-06A1828F3142}" type="parTrans" cxnId="{C9CF2F0C-254C-4657-BAA2-D2277C5FA099}">
      <dgm:prSet/>
      <dgm:spPr/>
      <dgm:t>
        <a:bodyPr/>
        <a:lstStyle/>
        <a:p>
          <a:endParaRPr kumimoji="1" lang="ja-JP" altLang="en-US" sz="2400" b="1">
            <a:latin typeface="+mn-ea"/>
            <a:ea typeface="+mn-ea"/>
          </a:endParaRPr>
        </a:p>
      </dgm:t>
    </dgm:pt>
    <dgm:pt modelId="{ED133339-9950-40A4-9516-60FFA4E4AA23}" type="sibTrans" cxnId="{C9CF2F0C-254C-4657-BAA2-D2277C5FA099}">
      <dgm:prSet/>
      <dgm:spPr/>
      <dgm:t>
        <a:bodyPr/>
        <a:lstStyle/>
        <a:p>
          <a:endParaRPr kumimoji="1" lang="ja-JP" altLang="en-US" sz="2400" b="1">
            <a:latin typeface="+mn-ea"/>
            <a:ea typeface="+mn-ea"/>
          </a:endParaRPr>
        </a:p>
      </dgm:t>
    </dgm:pt>
    <dgm:pt modelId="{E2B751F8-5037-4A9E-B318-1789719AC181}" type="pres">
      <dgm:prSet presAssocID="{1E979347-D2D0-4D44-9971-416936FA67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6557CC3-0AE0-4BEB-8C46-9638AA2E7F7A}" type="pres">
      <dgm:prSet presAssocID="{BD84341B-78B0-4158-8531-425CCB2DE6E7}" presName="boxAndChildren" presStyleCnt="0"/>
      <dgm:spPr/>
    </dgm:pt>
    <dgm:pt modelId="{36E571B8-FBCB-4131-91A8-C4AD5017E400}" type="pres">
      <dgm:prSet presAssocID="{BD84341B-78B0-4158-8531-425CCB2DE6E7}" presName="parentTextBox" presStyleLbl="node1" presStyleIdx="0" presStyleCnt="5"/>
      <dgm:spPr/>
      <dgm:t>
        <a:bodyPr/>
        <a:lstStyle/>
        <a:p>
          <a:endParaRPr kumimoji="1" lang="ja-JP" altLang="en-US"/>
        </a:p>
      </dgm:t>
    </dgm:pt>
    <dgm:pt modelId="{24DF2CD0-410C-4791-9FB4-72E957ECB5A0}" type="pres">
      <dgm:prSet presAssocID="{C4CC9AB0-B8B3-4C2B-895F-4FBFEA881E47}" presName="sp" presStyleCnt="0"/>
      <dgm:spPr/>
    </dgm:pt>
    <dgm:pt modelId="{2212B3A9-9C73-43C1-A5B7-A0B4E4DDE2A7}" type="pres">
      <dgm:prSet presAssocID="{2EEABA6D-6113-477C-A588-BD12CAC5ADB1}" presName="arrowAndChildren" presStyleCnt="0"/>
      <dgm:spPr/>
    </dgm:pt>
    <dgm:pt modelId="{6DF90316-B90F-48AF-880B-27C59C41931C}" type="pres">
      <dgm:prSet presAssocID="{2EEABA6D-6113-477C-A588-BD12CAC5ADB1}" presName="parentTextArrow" presStyleLbl="node1" presStyleIdx="1" presStyleCnt="5" custScaleY="58498"/>
      <dgm:spPr/>
      <dgm:t>
        <a:bodyPr/>
        <a:lstStyle/>
        <a:p>
          <a:endParaRPr kumimoji="1" lang="ja-JP" altLang="en-US"/>
        </a:p>
      </dgm:t>
    </dgm:pt>
    <dgm:pt modelId="{465197D5-ED59-4A8A-A247-C31D67F9BFDF}" type="pres">
      <dgm:prSet presAssocID="{3F8623D7-F333-4A22-A5F5-6F4AA881EE1C}" presName="sp" presStyleCnt="0"/>
      <dgm:spPr/>
    </dgm:pt>
    <dgm:pt modelId="{84606BFE-3F66-469D-A956-5C4B538617FB}" type="pres">
      <dgm:prSet presAssocID="{8E9A4512-D1BB-4285-9874-0812881A4045}" presName="arrowAndChildren" presStyleCnt="0"/>
      <dgm:spPr/>
    </dgm:pt>
    <dgm:pt modelId="{E030E247-F27E-4564-AF5D-65E7C7E20877}" type="pres">
      <dgm:prSet presAssocID="{8E9A4512-D1BB-4285-9874-0812881A4045}" presName="parentTextArrow" presStyleLbl="node1" presStyleIdx="2" presStyleCnt="5" custScaleY="69578"/>
      <dgm:spPr/>
      <dgm:t>
        <a:bodyPr/>
        <a:lstStyle/>
        <a:p>
          <a:endParaRPr kumimoji="1" lang="ja-JP" altLang="en-US"/>
        </a:p>
      </dgm:t>
    </dgm:pt>
    <dgm:pt modelId="{1B65B306-CEE3-46FE-964B-2E9CED7D3BB7}" type="pres">
      <dgm:prSet presAssocID="{7C2BC3AD-ECEF-4B10-A9FA-9370491C6FB4}" presName="sp" presStyleCnt="0"/>
      <dgm:spPr/>
    </dgm:pt>
    <dgm:pt modelId="{BF0BDABD-D5D0-481C-B53F-771EB0BA3844}" type="pres">
      <dgm:prSet presAssocID="{12E8695C-B17A-4520-A714-27F1BF214AAC}" presName="arrowAndChildren" presStyleCnt="0"/>
      <dgm:spPr/>
    </dgm:pt>
    <dgm:pt modelId="{DF687BA1-4932-4FD2-BF28-D63EE26217EE}" type="pres">
      <dgm:prSet presAssocID="{12E8695C-B17A-4520-A714-27F1BF214AAC}" presName="parentTextArrow" presStyleLbl="node1" presStyleIdx="3" presStyleCnt="5" custScaleY="79352" custLinFactNeighborX="-77" custLinFactNeighborY="1733"/>
      <dgm:spPr/>
      <dgm:t>
        <a:bodyPr/>
        <a:lstStyle/>
        <a:p>
          <a:endParaRPr kumimoji="1" lang="ja-JP" altLang="en-US"/>
        </a:p>
      </dgm:t>
    </dgm:pt>
    <dgm:pt modelId="{A5373636-21D3-4C1D-A6A4-8015666DADBB}" type="pres">
      <dgm:prSet presAssocID="{CF9B117A-8774-4DC6-9FBA-D5747E202765}" presName="sp" presStyleCnt="0"/>
      <dgm:spPr/>
    </dgm:pt>
    <dgm:pt modelId="{F81FE6D1-3E51-4CFE-9278-B92AF2E21B66}" type="pres">
      <dgm:prSet presAssocID="{8AB7293F-5AB5-408B-8FAB-C54AB24698A8}" presName="arrowAndChildren" presStyleCnt="0"/>
      <dgm:spPr/>
    </dgm:pt>
    <dgm:pt modelId="{EB0FE553-2787-436B-8F47-9144FB10BA8C}" type="pres">
      <dgm:prSet presAssocID="{8AB7293F-5AB5-408B-8FAB-C54AB24698A8}" presName="parentTextArrow" presStyleLbl="node1" presStyleIdx="4" presStyleCnt="5" custScaleY="70869"/>
      <dgm:spPr/>
      <dgm:t>
        <a:bodyPr/>
        <a:lstStyle/>
        <a:p>
          <a:endParaRPr kumimoji="1" lang="ja-JP" altLang="en-US"/>
        </a:p>
      </dgm:t>
    </dgm:pt>
  </dgm:ptLst>
  <dgm:cxnLst>
    <dgm:cxn modelId="{23144652-51B6-496E-911C-FB04E3348044}" srcId="{1E979347-D2D0-4D44-9971-416936FA6737}" destId="{12E8695C-B17A-4520-A714-27F1BF214AAC}" srcOrd="1" destOrd="0" parTransId="{1037CEBE-D4AA-4F8D-8868-F21920178480}" sibTransId="{7C2BC3AD-ECEF-4B10-A9FA-9370491C6FB4}"/>
    <dgm:cxn modelId="{FDE1E0CE-2ED9-449F-BB99-1CDA8DEC1FAE}" type="presOf" srcId="{2EEABA6D-6113-477C-A588-BD12CAC5ADB1}" destId="{6DF90316-B90F-48AF-880B-27C59C41931C}" srcOrd="0" destOrd="0" presId="urn:microsoft.com/office/officeart/2005/8/layout/process4"/>
    <dgm:cxn modelId="{DADDD916-8B22-41A3-8470-35EBCFF9BA0E}" srcId="{1E979347-D2D0-4D44-9971-416936FA6737}" destId="{8AB7293F-5AB5-408B-8FAB-C54AB24698A8}" srcOrd="0" destOrd="0" parTransId="{E6E7ED75-AD25-4101-B794-F84E7B4EA721}" sibTransId="{CF9B117A-8774-4DC6-9FBA-D5747E202765}"/>
    <dgm:cxn modelId="{E0935D4C-0D7E-4296-90BD-506B5DF90D5A}" type="presOf" srcId="{BD84341B-78B0-4158-8531-425CCB2DE6E7}" destId="{36E571B8-FBCB-4131-91A8-C4AD5017E400}" srcOrd="0" destOrd="0" presId="urn:microsoft.com/office/officeart/2005/8/layout/process4"/>
    <dgm:cxn modelId="{10170FAE-F414-4F2A-9BE5-C219E532F3E4}" type="presOf" srcId="{12E8695C-B17A-4520-A714-27F1BF214AAC}" destId="{DF687BA1-4932-4FD2-BF28-D63EE26217EE}" srcOrd="0" destOrd="0" presId="urn:microsoft.com/office/officeart/2005/8/layout/process4"/>
    <dgm:cxn modelId="{02549A3A-B783-44C0-AA07-A03F1B9EABF9}" srcId="{1E979347-D2D0-4D44-9971-416936FA6737}" destId="{8E9A4512-D1BB-4285-9874-0812881A4045}" srcOrd="2" destOrd="0" parTransId="{7C173E60-9725-4D01-B1FB-EE26EE0B8B26}" sibTransId="{3F8623D7-F333-4A22-A5F5-6F4AA881EE1C}"/>
    <dgm:cxn modelId="{12D8D7A9-AC15-4961-B7A7-C6140D9CDED5}" type="presOf" srcId="{1E979347-D2D0-4D44-9971-416936FA6737}" destId="{E2B751F8-5037-4A9E-B318-1789719AC181}" srcOrd="0" destOrd="0" presId="urn:microsoft.com/office/officeart/2005/8/layout/process4"/>
    <dgm:cxn modelId="{8B3FCA32-3B7B-4C11-B02C-369B913B94EB}" type="presOf" srcId="{8AB7293F-5AB5-408B-8FAB-C54AB24698A8}" destId="{EB0FE553-2787-436B-8F47-9144FB10BA8C}" srcOrd="0" destOrd="0" presId="urn:microsoft.com/office/officeart/2005/8/layout/process4"/>
    <dgm:cxn modelId="{CD262459-33B6-4589-8709-1B77FF9FA608}" srcId="{1E979347-D2D0-4D44-9971-416936FA6737}" destId="{2EEABA6D-6113-477C-A588-BD12CAC5ADB1}" srcOrd="3" destOrd="0" parTransId="{B992902B-55ED-4ED7-A3AD-59F912F99CB8}" sibTransId="{C4CC9AB0-B8B3-4C2B-895F-4FBFEA881E47}"/>
    <dgm:cxn modelId="{EE9C0701-C0D8-4F2F-B5EC-381C050E0BA9}" type="presOf" srcId="{8E9A4512-D1BB-4285-9874-0812881A4045}" destId="{E030E247-F27E-4564-AF5D-65E7C7E20877}" srcOrd="0" destOrd="0" presId="urn:microsoft.com/office/officeart/2005/8/layout/process4"/>
    <dgm:cxn modelId="{C9CF2F0C-254C-4657-BAA2-D2277C5FA099}" srcId="{1E979347-D2D0-4D44-9971-416936FA6737}" destId="{BD84341B-78B0-4158-8531-425CCB2DE6E7}" srcOrd="4" destOrd="0" parTransId="{CAB37416-A24A-4E34-96B4-06A1828F3142}" sibTransId="{ED133339-9950-40A4-9516-60FFA4E4AA23}"/>
    <dgm:cxn modelId="{B9CA7B52-726A-49DE-B9AB-47931F6EA906}" type="presParOf" srcId="{E2B751F8-5037-4A9E-B318-1789719AC181}" destId="{66557CC3-0AE0-4BEB-8C46-9638AA2E7F7A}" srcOrd="0" destOrd="0" presId="urn:microsoft.com/office/officeart/2005/8/layout/process4"/>
    <dgm:cxn modelId="{B145DB04-146D-4428-AF22-C783153FF599}" type="presParOf" srcId="{66557CC3-0AE0-4BEB-8C46-9638AA2E7F7A}" destId="{36E571B8-FBCB-4131-91A8-C4AD5017E400}" srcOrd="0" destOrd="0" presId="urn:microsoft.com/office/officeart/2005/8/layout/process4"/>
    <dgm:cxn modelId="{435ACDF7-56AB-49E5-84EA-E369F07D5975}" type="presParOf" srcId="{E2B751F8-5037-4A9E-B318-1789719AC181}" destId="{24DF2CD0-410C-4791-9FB4-72E957ECB5A0}" srcOrd="1" destOrd="0" presId="urn:microsoft.com/office/officeart/2005/8/layout/process4"/>
    <dgm:cxn modelId="{F67C123C-5F24-4DC8-AB35-CE169857F75B}" type="presParOf" srcId="{E2B751F8-5037-4A9E-B318-1789719AC181}" destId="{2212B3A9-9C73-43C1-A5B7-A0B4E4DDE2A7}" srcOrd="2" destOrd="0" presId="urn:microsoft.com/office/officeart/2005/8/layout/process4"/>
    <dgm:cxn modelId="{BB91483C-8CDC-4095-A6AA-D16BA5414E8F}" type="presParOf" srcId="{2212B3A9-9C73-43C1-A5B7-A0B4E4DDE2A7}" destId="{6DF90316-B90F-48AF-880B-27C59C41931C}" srcOrd="0" destOrd="0" presId="urn:microsoft.com/office/officeart/2005/8/layout/process4"/>
    <dgm:cxn modelId="{9B54BC49-1A07-4C5F-B3F7-178422362335}" type="presParOf" srcId="{E2B751F8-5037-4A9E-B318-1789719AC181}" destId="{465197D5-ED59-4A8A-A247-C31D67F9BFDF}" srcOrd="3" destOrd="0" presId="urn:microsoft.com/office/officeart/2005/8/layout/process4"/>
    <dgm:cxn modelId="{CBE765E1-23F8-4B1B-8CB8-FBD4332F7D9A}" type="presParOf" srcId="{E2B751F8-5037-4A9E-B318-1789719AC181}" destId="{84606BFE-3F66-469D-A956-5C4B538617FB}" srcOrd="4" destOrd="0" presId="urn:microsoft.com/office/officeart/2005/8/layout/process4"/>
    <dgm:cxn modelId="{6C808936-C367-41A1-912F-7F78D26F6FDB}" type="presParOf" srcId="{84606BFE-3F66-469D-A956-5C4B538617FB}" destId="{E030E247-F27E-4564-AF5D-65E7C7E20877}" srcOrd="0" destOrd="0" presId="urn:microsoft.com/office/officeart/2005/8/layout/process4"/>
    <dgm:cxn modelId="{B7F821FE-6620-4EF4-A51C-B5ACFC732BF6}" type="presParOf" srcId="{E2B751F8-5037-4A9E-B318-1789719AC181}" destId="{1B65B306-CEE3-46FE-964B-2E9CED7D3BB7}" srcOrd="5" destOrd="0" presId="urn:microsoft.com/office/officeart/2005/8/layout/process4"/>
    <dgm:cxn modelId="{1CF2696B-76CE-4F18-A6A5-5767F44D5B65}" type="presParOf" srcId="{E2B751F8-5037-4A9E-B318-1789719AC181}" destId="{BF0BDABD-D5D0-481C-B53F-771EB0BA3844}" srcOrd="6" destOrd="0" presId="urn:microsoft.com/office/officeart/2005/8/layout/process4"/>
    <dgm:cxn modelId="{DDD300A1-8464-444A-92C3-5F7633D60E3D}" type="presParOf" srcId="{BF0BDABD-D5D0-481C-B53F-771EB0BA3844}" destId="{DF687BA1-4932-4FD2-BF28-D63EE26217EE}" srcOrd="0" destOrd="0" presId="urn:microsoft.com/office/officeart/2005/8/layout/process4"/>
    <dgm:cxn modelId="{5E30DAFD-6AE7-435C-8A46-EFB41011510E}" type="presParOf" srcId="{E2B751F8-5037-4A9E-B318-1789719AC181}" destId="{A5373636-21D3-4C1D-A6A4-8015666DADBB}" srcOrd="7" destOrd="0" presId="urn:microsoft.com/office/officeart/2005/8/layout/process4"/>
    <dgm:cxn modelId="{F853848D-D00A-4A64-A183-C0970D54F1CB}" type="presParOf" srcId="{E2B751F8-5037-4A9E-B318-1789719AC181}" destId="{F81FE6D1-3E51-4CFE-9278-B92AF2E21B66}" srcOrd="8" destOrd="0" presId="urn:microsoft.com/office/officeart/2005/8/layout/process4"/>
    <dgm:cxn modelId="{9B6B133D-579D-49A4-81B1-87EE412766C0}" type="presParOf" srcId="{F81FE6D1-3E51-4CFE-9278-B92AF2E21B66}" destId="{EB0FE553-2787-436B-8F47-9144FB10BA8C}" srcOrd="0" destOrd="0" presId="urn:microsoft.com/office/officeart/2005/8/layout/process4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A8F6C-CE69-40E6-A990-DE5C225FEE4D}">
      <dsp:nvSpPr>
        <dsp:cNvPr id="0" name=""/>
        <dsp:cNvSpPr/>
      </dsp:nvSpPr>
      <dsp:spPr>
        <a:xfrm>
          <a:off x="801089" y="513057"/>
          <a:ext cx="1278141" cy="127814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/>
            <a:t>継続的改善</a:t>
          </a:r>
          <a:endParaRPr kumimoji="1" lang="ja-JP" altLang="en-US" sz="2000" b="1" kern="1200" dirty="0"/>
        </a:p>
      </dsp:txBody>
      <dsp:txXfrm>
        <a:off x="988268" y="700236"/>
        <a:ext cx="903783" cy="903783"/>
      </dsp:txXfrm>
    </dsp:sp>
    <dsp:sp modelId="{AC23814B-9EBF-4E1D-8782-07EF0E63AF9C}">
      <dsp:nvSpPr>
        <dsp:cNvPr id="0" name=""/>
        <dsp:cNvSpPr/>
      </dsp:nvSpPr>
      <dsp:spPr>
        <a:xfrm>
          <a:off x="1120624" y="228"/>
          <a:ext cx="639070" cy="639070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kern="1200" dirty="0" smtClean="0"/>
            <a:t>P</a:t>
          </a:r>
          <a:endParaRPr kumimoji="1" lang="ja-JP" altLang="en-US" sz="2700" kern="1200" dirty="0"/>
        </a:p>
      </dsp:txBody>
      <dsp:txXfrm>
        <a:off x="1214214" y="93818"/>
        <a:ext cx="451890" cy="451890"/>
      </dsp:txXfrm>
    </dsp:sp>
    <dsp:sp modelId="{40A772F5-859B-48D9-A553-883AE4FDBD76}">
      <dsp:nvSpPr>
        <dsp:cNvPr id="0" name=""/>
        <dsp:cNvSpPr/>
      </dsp:nvSpPr>
      <dsp:spPr>
        <a:xfrm>
          <a:off x="1952988" y="832592"/>
          <a:ext cx="639070" cy="639070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kern="1200" dirty="0" smtClean="0"/>
            <a:t>D</a:t>
          </a:r>
          <a:endParaRPr kumimoji="1" lang="ja-JP" altLang="en-US" sz="2700" kern="1200" dirty="0"/>
        </a:p>
      </dsp:txBody>
      <dsp:txXfrm>
        <a:off x="2046578" y="926182"/>
        <a:ext cx="451890" cy="451890"/>
      </dsp:txXfrm>
    </dsp:sp>
    <dsp:sp modelId="{097EAF5A-2214-41AD-BB06-25F87B9A358E}">
      <dsp:nvSpPr>
        <dsp:cNvPr id="0" name=""/>
        <dsp:cNvSpPr/>
      </dsp:nvSpPr>
      <dsp:spPr>
        <a:xfrm>
          <a:off x="1120624" y="1664956"/>
          <a:ext cx="639070" cy="639070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kern="1200" dirty="0" smtClean="0"/>
            <a:t>C</a:t>
          </a:r>
          <a:endParaRPr kumimoji="1" lang="ja-JP" altLang="en-US" sz="2700" kern="1200" dirty="0"/>
        </a:p>
      </dsp:txBody>
      <dsp:txXfrm>
        <a:off x="1214214" y="1758546"/>
        <a:ext cx="451890" cy="451890"/>
      </dsp:txXfrm>
    </dsp:sp>
    <dsp:sp modelId="{C19F703C-117D-4B59-B560-505DE6FE69F9}">
      <dsp:nvSpPr>
        <dsp:cNvPr id="0" name=""/>
        <dsp:cNvSpPr/>
      </dsp:nvSpPr>
      <dsp:spPr>
        <a:xfrm>
          <a:off x="288260" y="832592"/>
          <a:ext cx="639070" cy="639070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700" kern="1200" dirty="0" smtClean="0"/>
            <a:t>A</a:t>
          </a:r>
          <a:endParaRPr kumimoji="1" lang="ja-JP" altLang="en-US" sz="2700" kern="1200" dirty="0"/>
        </a:p>
      </dsp:txBody>
      <dsp:txXfrm>
        <a:off x="381850" y="926182"/>
        <a:ext cx="451890" cy="451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2011/8/19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3123" y="651391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A7A8F-4C85-4648-A62E-7F3B7DD4A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957141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2011/8/19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22625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5" y="3257550"/>
            <a:ext cx="7899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3123" y="651391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49BFD-E2AA-495B-9B80-5F13AC359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0768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2FD9-FA33-4AE7-8DB0-267C8161412D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2011/8/19</a:t>
            </a:r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合印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2011/8/19</a:t>
            </a: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F12FD9-FA33-4AE7-8DB0-267C8161412D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2011/8/19</a:t>
            </a: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F12FD9-FA33-4AE7-8DB0-267C8161412D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4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2FD9-FA33-4AE7-8DB0-267C8161412D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2011/8/19</a:t>
            </a:r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2FD9-FA33-4AE7-8DB0-267C8161412D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2011/8/19</a:t>
            </a:r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58768-BA53-4910-8047-6FE2938B7571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smtClean="0"/>
              <a:t>2011/8/19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198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2FD9-FA33-4AE7-8DB0-267C8161412D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2011/8/19</a:t>
            </a:r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2FD9-FA33-4AE7-8DB0-267C8161412D}" type="slidenum">
              <a:rPr lang="ja-JP" altLang="en-US" smtClean="0">
                <a:solidFill>
                  <a:prstClr val="black"/>
                </a:solidFill>
              </a:rPr>
              <a:pPr/>
              <a:t>44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2011/8/19</a:t>
            </a:r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2FD9-FA33-4AE7-8DB0-267C8161412D}" type="slidenum">
              <a:rPr lang="ja-JP" altLang="en-US" smtClean="0">
                <a:solidFill>
                  <a:prstClr val="black"/>
                </a:solidFill>
              </a:rPr>
              <a:pPr/>
              <a:t>48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2011/8/19</a:t>
            </a:r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9A31-717A-4178-BADE-FE05B0AC3D08}" type="datetime1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1E94-D05A-4E6E-B12E-1563EEB01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89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F029-BE7A-484D-AD6B-36C76F599602}" type="datetime1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1E94-D05A-4E6E-B12E-1563EEB01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44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9A69-FE97-4684-A381-46A0B07CAE9E}" type="datetime1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1E94-D05A-4E6E-B12E-1563EEB01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08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1C22-BEA7-4D38-9D81-6F9565E0B1B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1E94-D05A-4E6E-B12E-1563EEB01FA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82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131-D4F6-4859-B2AD-9513C79231E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1E94-D05A-4E6E-B12E-1563EEB01FA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3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85A5-DFEB-491A-89CD-DE56795FC41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1E94-D05A-4E6E-B12E-1563EEB01FA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5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D8D5-8F71-4163-99B5-8241255394B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1E94-D05A-4E6E-B12E-1563EEB01FA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24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F664-6073-4A0E-A906-578FF80CCF0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1E94-D05A-4E6E-B12E-1563EEB01FA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9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6615-8A8B-4C27-87B1-6240F1C23AA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1E94-D05A-4E6E-B12E-1563EEB01FA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32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AB23-A286-4632-8E8D-CAC5378A45C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1E94-D05A-4E6E-B12E-1563EEB01FA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14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D49A-BCB6-4785-B782-F6A6A65494B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1E94-D05A-4E6E-B12E-1563EEB01FA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0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DE82-E37E-408B-9680-E8CBE777C9B8}" type="datetime1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1E94-D05A-4E6E-B12E-1563EEB01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872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107B-FD50-420E-B0DC-F369D04BBC2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1E94-D05A-4E6E-B12E-1563EEB01FA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64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CF9A-5A02-4E80-AA70-4BA9FE044B6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1E94-D05A-4E6E-B12E-1563EEB01FA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18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47-46BB-4517-A4C1-02EDA3A8A36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1E94-D05A-4E6E-B12E-1563EEB01FA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13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A992-2B2C-40DD-ACF2-48FBCC5CA7FA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33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21F0-E650-4BD4-8AA9-1372AFB0355A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5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8019-F1FF-4973-B128-A1FEA8AA7015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87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6453-402A-4D99-B1BE-4BEA1BEE38E4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90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B360-F886-4721-9208-5D35FCA37115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25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F700-CD29-4F4E-903A-9C23CAA1FD97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54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06A2-81F0-43EA-9B1E-C3CC5841BCD3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6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1352-966D-4611-A860-80C27A5A5952}" type="datetime1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1E94-D05A-4E6E-B12E-1563EEB01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6156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89E2-0061-4FBD-8405-5F9B157BB92C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93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D3B4-6FC7-4C95-AD64-7D2E0454AE3D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25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D00E-886A-4B95-B535-AA63303839FA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84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BD9E-6361-4666-BD9F-900297CDAC61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9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F3F1-CC1E-450B-A857-C8ED18F1DEC2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039ACF-13B3-4A59-9A68-53D17D658FC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80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BF46-C6AC-4D9A-A5EF-9783FB292177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59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FEF0-E584-4F37-8600-619099B2D328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83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9E1E-B6E0-43BE-973F-4DCDB31501B6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29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E99F-04DE-4845-833F-101C5AFE20B3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48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F7FB-602A-4727-9640-069E69E568FB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0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5EC8-FFCB-47DC-918A-E5360EBDEFCF}" type="datetime1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1E94-D05A-4E6E-B12E-1563EEB01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3192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34AC-3A85-47B5-8AC9-56B6338EB42C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88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5125-2FCD-413A-AAD5-1D6433E1DAAA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3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D96E-B344-4AF0-AE9B-DFE408551AF5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039ACF-13B3-4A59-9A68-53D17D658FC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98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1668-7432-4EB0-9D3B-98185B4EDC11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01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01B8-FC16-44F0-B8DF-3100BB052F31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747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C7BA-AE93-41A2-BA8E-33FF393D3CA3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039ACF-13B3-4A59-9A68-53D17D658FC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398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87C8-0417-40D7-83DA-9D615097DFD6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096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17BB-B65B-49A9-A04B-0C9F4BBD4021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82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58B-9DF9-461E-A8A6-B1BEBDD83424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79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E933-1A75-4402-9624-55155410B26D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1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D2E2-D7FD-49BA-8257-DED7C8405B91}" type="datetime1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1E94-D05A-4E6E-B12E-1563EEB01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022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9931-B2FA-4E2A-9126-0DB0A019E184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511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CF90-96CA-4623-9DAB-3AE653046427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482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47CB-75D3-4671-A615-BCCB569EA063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757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1709-6897-4DB8-A290-E0B0F4078DB6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039ACF-13B3-4A59-9A68-53D17D658FC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019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E8D0-87C8-44BB-8B40-8B114C43E426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74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23A4-E4F7-43AD-B6EE-8C8318364878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581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5666-2EA2-4E01-B5CA-ED077066846A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039ACF-13B3-4A59-9A68-53D17D658FC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9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28FB-DD80-4BE3-8550-8BA422EA0428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071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2D52-6DB0-4A31-9D55-AAAFF9F9119F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113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BFC8-21C5-41CF-897B-E4665FA0FC89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0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3446-B011-43E1-A876-D60F3CF5664F}" type="datetime1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1E94-D05A-4E6E-B12E-1563EEB01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2477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BFD5-157A-4D24-8434-9B619BD813F6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715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2B1B-0A2F-468F-ABCA-2C97A95108FE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706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8850-79B0-4D4E-B2AC-4AA58C34FE14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193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9844-640C-485A-91B3-D9941E7E484D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433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BFBF-DB7B-4BD6-9B03-AA6AB42A9917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039ACF-13B3-4A59-9A68-53D17D658FC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247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1DCE5-DB7A-4AAE-B93F-D98B61A33A2B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081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78E9-A9CE-4E19-A46D-1767CC9A5530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30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2D72-9B52-46B0-8B8E-4BE1FE5FB1D6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039ACF-13B3-4A59-9A68-53D17D658FC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146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4EF0-3670-482F-8BF0-875784B6F754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321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148B-77F9-43B7-B1B8-4812F96B0216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9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3266-05F7-4CF7-8A3B-E5220F71E1B1}" type="datetime1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1E94-D05A-4E6E-B12E-1563EEB01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642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6922-D23A-4F1F-BDC1-52B0BEE10E24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205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6EA8-27EE-4A3E-9C8A-DEDDE9713155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759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8F09-8209-49A5-8C6A-F65502FDEE17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518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84C4-A9F3-4ABA-9B84-5BAEE4FF5ACB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588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7C79-0D7A-4970-AF4D-996CE9C9BC0A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869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9800-6277-4525-AFE4-3A7996F6093A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039ACF-13B3-4A59-9A68-53D17D658FC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07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B103-1F11-4439-988B-F0704538F2C3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347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A7C7-4FDB-4C5A-ABDD-67444C5B2907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689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9E09-C50A-4778-8DC8-70BB6BE921FF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039ACF-13B3-4A59-9A68-53D17D658FC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003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5E3C-D8CB-4966-A8B4-BFCC15375147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E369B-0B71-4577-B914-FB6A8C954B29}" type="datetime1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1E94-D05A-4E6E-B12E-1563EEB01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0923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03F8-4BE7-470A-A920-F3AA5A65E181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799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C03-ACDE-4691-BC0D-E857421A938F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735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CED1-ED48-4394-A073-AE6C3285006B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831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5EC5-4B77-4132-87E8-5A56CF03EF8F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46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EB74-BF7E-47D0-A1E2-2E0582460D76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759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FCB3-447D-4BC9-AAF4-48CFB5822B5E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576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84DD-7181-4CC2-B1BA-AE58707E92D9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039ACF-13B3-4A59-9A68-53D17D658FC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929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C396-82EE-4C2C-9E46-715EF1DE8F06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311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A9B-5C5F-453D-8C58-7FE8A0926EC7}" type="datetime1">
              <a:rPr lang="ja-JP" altLang="en-US" smtClean="0">
                <a:solidFill>
                  <a:srgbClr val="000000"/>
                </a:solidFill>
              </a:rPr>
              <a:t>2012/3/13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9ACF-13B3-4A59-9A68-53D17D658FCA}" type="slidenum">
              <a:rPr lang="ja-JP" altLang="en-US" smtClean="0">
                <a:solidFill>
                  <a:srgbClr val="D1282E"/>
                </a:solidFill>
              </a:rPr>
              <a:pPr/>
              <a:t>‹#›</a:t>
            </a:fld>
            <a:endParaRPr lang="ja-JP" alt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2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6B64-ABBC-47FE-86ED-915A537FC20B}" type="datetime1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1E94-D05A-4E6E-B12E-1563EEB01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59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06934-BE92-4085-9686-EDAA7049148E}" type="datetime1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C1E94-D05A-4E6E-B12E-1563EEB01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42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C7F9-848E-4202-8F3B-12A276AC7A2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C1E94-D05A-4E6E-B12E-1563EEB01FA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9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FB1622-3EEB-4846-A8DB-D3D7E5F05E80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7039ACF-13B3-4A59-9A68-53D17D658FCA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9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0BEEB5D-98D7-432D-8D98-C0CE7B3B4264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7039ACF-13B3-4A59-9A68-53D17D658FCA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0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D28A531-336A-4167-8D0B-8596CD612510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7039ACF-13B3-4A59-9A68-53D17D658FCA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8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555963A-112D-4727-8D5D-E0503E024975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7039ACF-13B3-4A59-9A68-53D17D658FCA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1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334E54F-89EB-44B6-ACB6-0687ED097D40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7039ACF-13B3-4A59-9A68-53D17D658FCA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8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70DA9B-2610-4FA3-9157-3EC0BF11E091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2012/3/13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7039ACF-13B3-4A59-9A68-53D17D658FCA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8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matome.naver.jp/odai/2128331855385529201/2128332012285602203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://www.plus-blog.sportsnavi.com/account/buruta/images/20070410-28.JPG" TargetMode="External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notesSlide" Target="../notesSlides/notesSlide6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jpeg"/><Relationship Id="rId11" Type="http://schemas.openxmlformats.org/officeDocument/2006/relationships/image" Target="../media/image10.jpe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openxmlformats.org/officeDocument/2006/relationships/image" Target="../media/image7.jpeg"/><Relationship Id="rId9" Type="http://schemas.openxmlformats.org/officeDocument/2006/relationships/image" Target="../media/image9.jpeg"/><Relationship Id="rId1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-epoch.com/EA21/EA21-2009/4,houkisei%205,mokuhyo.html" TargetMode="External"/><Relationship Id="rId2" Type="http://schemas.openxmlformats.org/officeDocument/2006/relationships/hyperlink" Target="http://m-epoch.com/EA21/EA21-2009/3fukatorikumihaaku.html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21.jp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m-epoch.com/EA21/EA21-2009/Do8-9-10-11.html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1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04774"/>
            <a:ext cx="5608637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23528" y="1628800"/>
            <a:ext cx="8352928" cy="830997"/>
          </a:xfrm>
          <a:prstGeom prst="rect">
            <a:avLst/>
          </a:prstGeom>
          <a:gradFill>
            <a:gsLst>
              <a:gs pos="60000">
                <a:schemeClr val="accent1">
                  <a:shade val="51000"/>
                  <a:satMod val="130000"/>
                  <a:alpha val="23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 smtClean="0">
                <a:ln w="12700">
                  <a:solidFill>
                    <a:srgbClr val="2F5897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エコアクション</a:t>
            </a:r>
            <a:r>
              <a:rPr lang="en-US" altLang="ja-JP" sz="4800" b="1" dirty="0" smtClean="0">
                <a:ln w="12700">
                  <a:solidFill>
                    <a:srgbClr val="2F5897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21</a:t>
            </a:r>
            <a:r>
              <a:rPr lang="ja-JP" altLang="en-US" sz="4800" b="1" dirty="0" smtClean="0">
                <a:ln w="12700">
                  <a:solidFill>
                    <a:srgbClr val="2F5897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構築の手順</a:t>
            </a:r>
            <a:endParaRPr lang="ja-JP" altLang="en-US" sz="4800" b="1" dirty="0">
              <a:solidFill>
                <a:srgbClr val="FFFF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63688" y="4945523"/>
            <a:ext cx="7272808" cy="584775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17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prstClr val="white"/>
                </a:solidFill>
                <a:latin typeface="HGP明朝E" pitchFamily="18" charset="-128"/>
                <a:ea typeface="HGP明朝E" pitchFamily="18" charset="-128"/>
              </a:rPr>
              <a:t>NPO</a:t>
            </a:r>
            <a:r>
              <a:rPr lang="ja-JP" altLang="en-US" sz="3200" b="1" dirty="0" smtClean="0">
                <a:solidFill>
                  <a:prstClr val="white"/>
                </a:solidFill>
                <a:latin typeface="HGP明朝E" pitchFamily="18" charset="-128"/>
                <a:ea typeface="HGP明朝E" pitchFamily="18" charset="-128"/>
              </a:rPr>
              <a:t>法人　福島環境カウンセラー協会</a:t>
            </a:r>
            <a:endParaRPr lang="ja-JP" altLang="en-US" sz="3200" b="1" dirty="0">
              <a:solidFill>
                <a:prstClr val="white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67944" y="404664"/>
            <a:ext cx="4608512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prstClr val="white"/>
                </a:solidFill>
                <a:latin typeface="HGS創英角ﾎﾟｯﾌﾟ体" pitchFamily="50" charset="-128"/>
                <a:ea typeface="HGS創英角ﾎﾟｯﾌﾟ体" pitchFamily="50" charset="-128"/>
              </a:rPr>
              <a:t>エコアクション</a:t>
            </a:r>
            <a:r>
              <a:rPr lang="en-US" altLang="ja-JP" sz="2000" b="1" dirty="0" smtClean="0">
                <a:solidFill>
                  <a:prstClr val="white"/>
                </a:solidFill>
                <a:latin typeface="HGS創英角ﾎﾟｯﾌﾟ体" pitchFamily="50" charset="-128"/>
                <a:ea typeface="HGS創英角ﾎﾟｯﾌﾟ体" pitchFamily="50" charset="-128"/>
              </a:rPr>
              <a:t>21</a:t>
            </a:r>
            <a:r>
              <a:rPr lang="ja-JP" altLang="en-US" sz="2000" b="1" dirty="0" smtClean="0">
                <a:solidFill>
                  <a:prstClr val="white"/>
                </a:solidFill>
                <a:latin typeface="HGS創英角ﾎﾟｯﾌﾟ体" pitchFamily="50" charset="-128"/>
                <a:ea typeface="HGS創英角ﾎﾟｯﾌﾟ体" pitchFamily="50" charset="-128"/>
              </a:rPr>
              <a:t>認証・登録セミナー</a:t>
            </a:r>
            <a:endParaRPr lang="ja-JP" altLang="en-US" sz="2000" b="1" dirty="0">
              <a:solidFill>
                <a:prstClr val="white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12414" cy="80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2"/>
          <p:cNvSpPr/>
          <p:nvPr/>
        </p:nvSpPr>
        <p:spPr>
          <a:xfrm>
            <a:off x="5940152" y="5718225"/>
            <a:ext cx="3203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solidFill>
                  <a:prstClr val="black"/>
                </a:solidFill>
                <a:latin typeface="HGP明朝E" pitchFamily="18" charset="-128"/>
                <a:ea typeface="HGP明朝E" pitchFamily="18" charset="-128"/>
              </a:rPr>
              <a:t>エコアクション</a:t>
            </a:r>
            <a:r>
              <a:rPr lang="en-US" altLang="ja-JP" sz="2000" b="1" dirty="0">
                <a:solidFill>
                  <a:prstClr val="black"/>
                </a:solidFill>
                <a:latin typeface="HGP明朝E" pitchFamily="18" charset="-128"/>
                <a:ea typeface="HGP明朝E" pitchFamily="18" charset="-128"/>
              </a:rPr>
              <a:t>21</a:t>
            </a:r>
            <a:r>
              <a:rPr lang="ja-JP" altLang="en-US" sz="2000" b="1" dirty="0">
                <a:solidFill>
                  <a:prstClr val="black"/>
                </a:solidFill>
                <a:latin typeface="HGP明朝E" pitchFamily="18" charset="-128"/>
                <a:ea typeface="HGP明朝E" pitchFamily="18" charset="-128"/>
              </a:rPr>
              <a:t>審査人</a:t>
            </a:r>
            <a:br>
              <a:rPr lang="ja-JP" altLang="en-US" sz="2000" b="1" dirty="0">
                <a:solidFill>
                  <a:prstClr val="black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2000" b="1" dirty="0">
                <a:solidFill>
                  <a:prstClr val="black"/>
                </a:solidFill>
                <a:latin typeface="HGP明朝E" pitchFamily="18" charset="-128"/>
                <a:ea typeface="HGP明朝E" pitchFamily="18" charset="-128"/>
              </a:rPr>
              <a:t>青木　敏春</a:t>
            </a:r>
          </a:p>
        </p:txBody>
      </p:sp>
      <p:pic>
        <p:nvPicPr>
          <p:cNvPr id="3074" name="Picture 2" descr="http://www.shokokai.or.jp/38/3821510029/2_1/%E3%82%A8%E3%82%B321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5606"/>
            <a:ext cx="2520280" cy="216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83252" y="6402595"/>
            <a:ext cx="586408" cy="365125"/>
          </a:xfrm>
        </p:spPr>
        <p:txBody>
          <a:bodyPr/>
          <a:lstStyle/>
          <a:p>
            <a:pPr algn="ctr"/>
            <a:fld id="{445C1E94-D05A-4E6E-B12E-1563EEB01FA3}" type="slidenum">
              <a:rPr kumimoji="1" lang="ja-JP" altLang="en-US" sz="1800" smtClean="0">
                <a:solidFill>
                  <a:srgbClr val="DF3507"/>
                </a:solidFill>
              </a:rPr>
              <a:pPr algn="ctr"/>
              <a:t>1</a:t>
            </a:fld>
            <a:endParaRPr kumimoji="1" lang="ja-JP" altLang="en-US" sz="1800" dirty="0">
              <a:solidFill>
                <a:srgbClr val="DF35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9262" y="1196752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ja-JP" altLang="en-US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４．環境経営システムの</a:t>
            </a:r>
            <a:r>
              <a:rPr lang="ja-JP" altLang="en-US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構築手順</a:t>
            </a:r>
            <a:endParaRPr kumimoji="1" lang="ja-JP" altLang="en-US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03642" y="2636912"/>
            <a:ext cx="7560840" cy="35394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（</a:t>
            </a:r>
            <a:r>
              <a:rPr kumimoji="1" lang="en-US" altLang="ja-JP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1</a:t>
            </a:r>
            <a:r>
              <a:rPr kumimoji="1"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）準備段階の手順</a:t>
            </a:r>
            <a:endParaRPr kumimoji="1" lang="en-US" altLang="ja-JP" sz="3200" dirty="0" smtClean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lvl="0"/>
            <a:r>
              <a:rPr lang="ja-JP" altLang="en-US" sz="3200" dirty="0" smtClean="0">
                <a:latin typeface="HGP創英角ﾎﾟｯﾌﾟ体" pitchFamily="50" charset="-128"/>
                <a:ea typeface="HGP創英角ﾎﾟｯﾌﾟ体" pitchFamily="50" charset="-128"/>
              </a:rPr>
              <a:t>　①</a:t>
            </a:r>
            <a:r>
              <a:rPr lang="ja-JP" altLang="en-US" sz="3200" dirty="0" smtClean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対象</a:t>
            </a:r>
            <a:r>
              <a:rPr lang="ja-JP" altLang="en-US" sz="3200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範囲の決定</a:t>
            </a:r>
            <a:endParaRPr lang="en-US" altLang="ja-JP" sz="3200" dirty="0">
              <a:solidFill>
                <a:prstClr val="black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3200" dirty="0" smtClean="0">
                <a:latin typeface="HGP創英角ﾎﾟｯﾌﾟ体" pitchFamily="50" charset="-128"/>
                <a:ea typeface="HGP創英角ﾎﾟｯﾌﾟ体" pitchFamily="50" charset="-128"/>
              </a:rPr>
              <a:t>　②実施体制（暫定体制）対象範囲の決定</a:t>
            </a:r>
            <a:endParaRPr lang="en-US" altLang="ja-JP" sz="32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3200" dirty="0" smtClean="0">
                <a:latin typeface="HGP創英角ﾎﾟｯﾌﾟ体" pitchFamily="50" charset="-128"/>
                <a:ea typeface="HGP創英角ﾎﾟｯﾌﾟ体" pitchFamily="50" charset="-128"/>
              </a:rPr>
              <a:t>　③環境負荷の現状把握</a:t>
            </a:r>
            <a:endParaRPr lang="en-US" altLang="ja-JP" sz="32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3200" dirty="0" smtClean="0">
                <a:latin typeface="HGP創英角ﾎﾟｯﾌﾟ体" pitchFamily="50" charset="-128"/>
                <a:ea typeface="HGP創英角ﾎﾟｯﾌﾟ体" pitchFamily="50" charset="-128"/>
              </a:rPr>
              <a:t>　④環境負荷項目の重要性把握</a:t>
            </a:r>
            <a:r>
              <a:rPr lang="ja-JP" altLang="en-US" sz="3200" dirty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endParaRPr lang="en-US" altLang="ja-JP" sz="32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（２）要求事項</a:t>
            </a:r>
            <a:r>
              <a:rPr lang="en-US" altLang="ja-JP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13</a:t>
            </a:r>
            <a:r>
              <a:rPr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項目の構築</a:t>
            </a:r>
            <a:endParaRPr lang="en-US" altLang="ja-JP" sz="3200" dirty="0" smtClean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32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32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  <a:r>
              <a:rPr lang="en-US" altLang="ja-JP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PDCA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の中身</a:t>
            </a:r>
            <a:endParaRPr lang="en-US" altLang="ja-JP" sz="3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29697" y="6381328"/>
            <a:ext cx="586408" cy="365125"/>
          </a:xfrm>
        </p:spPr>
        <p:txBody>
          <a:bodyPr/>
          <a:lstStyle/>
          <a:p>
            <a:pPr algn="ctr"/>
            <a:fld id="{445C1E94-D05A-4E6E-B12E-1563EEB01FA3}" type="slidenum">
              <a:rPr lang="ja-JP" altLang="en-US" sz="1800" b="1" smtClean="0">
                <a:solidFill>
                  <a:srgbClr val="DF3507"/>
                </a:solidFill>
              </a:rPr>
              <a:pPr algn="ctr"/>
              <a:t>10</a:t>
            </a:fld>
            <a:endParaRPr lang="ja-JP" altLang="en-US" sz="1800" b="1" dirty="0">
              <a:solidFill>
                <a:srgbClr val="DF35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7039ACF-13B3-4A59-9A68-53D17D658FCA}" type="slidenum">
              <a:rPr lang="ja-JP" altLang="en-US" sz="1800" b="1" smtClean="0">
                <a:solidFill>
                  <a:srgbClr val="DF3507"/>
                </a:solidFill>
              </a:rPr>
              <a:pPr algn="ctr"/>
              <a:t>11</a:t>
            </a:fld>
            <a:endParaRPr lang="ja-JP" altLang="en-US" sz="1800" b="1" dirty="0">
              <a:solidFill>
                <a:srgbClr val="DF3507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881975" y="552660"/>
            <a:ext cx="5668714" cy="5889829"/>
            <a:chOff x="1845712" y="525053"/>
            <a:chExt cx="5668714" cy="5889829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1845712" y="525054"/>
              <a:ext cx="5035662" cy="5856274"/>
              <a:chOff x="323528" y="980728"/>
              <a:chExt cx="4765110" cy="5481900"/>
            </a:xfrm>
          </p:grpSpPr>
          <p:grpSp>
            <p:nvGrpSpPr>
              <p:cNvPr id="25" name="グループ化 24"/>
              <p:cNvGrpSpPr/>
              <p:nvPr/>
            </p:nvGrpSpPr>
            <p:grpSpPr>
              <a:xfrm>
                <a:off x="323528" y="980728"/>
                <a:ext cx="4765110" cy="5481900"/>
                <a:chOff x="323528" y="980728"/>
                <a:chExt cx="4765110" cy="5481900"/>
              </a:xfrm>
            </p:grpSpPr>
            <p:sp>
              <p:nvSpPr>
                <p:cNvPr id="29" name="下矢印 28"/>
                <p:cNvSpPr/>
                <p:nvPr/>
              </p:nvSpPr>
              <p:spPr>
                <a:xfrm>
                  <a:off x="2843808" y="1412880"/>
                  <a:ext cx="216024" cy="4680416"/>
                </a:xfrm>
                <a:prstGeom prst="downArrow">
                  <a:avLst/>
                </a:prstGeom>
                <a:solidFill>
                  <a:srgbClr val="7A7A7A"/>
                </a:solidFill>
                <a:ln w="28575" cap="flat" cmpd="sng" algn="ctr">
                  <a:solidFill>
                    <a:srgbClr val="7A7A7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kumimoji="0" lang="ja-JP" altLang="en-US" ker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1043608" y="2492896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7A7A7A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環境への負荷の自己チェックの実施</a:t>
                  </a:r>
                </a:p>
              </p:txBody>
            </p:sp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1056190" y="3007503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7A7A7A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環境への取組の自己チェックの実施</a:t>
                  </a:r>
                </a:p>
              </p:txBody>
            </p:sp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1043608" y="3501008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rgbClr val="0070C0"/>
                      </a:solidFill>
                      <a:latin typeface="Arial"/>
                      <a:ea typeface="ＭＳ Ｐゴシック"/>
                    </a:rPr>
                    <a:t>環境方針の作成</a:t>
                  </a:r>
                  <a:r>
                    <a:rPr kumimoji="0" lang="ja-JP" altLang="en-US" sz="1600" b="1" kern="0" dirty="0">
                      <a:solidFill>
                        <a:srgbClr val="FF0000"/>
                      </a:solidFill>
                      <a:latin typeface="Arial"/>
                      <a:ea typeface="ＭＳ Ｐゴシック"/>
                    </a:rPr>
                    <a:t>（Ｐｌａｎ）</a:t>
                  </a:r>
                </a:p>
              </p:txBody>
            </p:sp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1043608" y="4005064"/>
                  <a:ext cx="4045030" cy="34572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rgbClr val="0070C0"/>
                      </a:solidFill>
                      <a:latin typeface="Arial"/>
                      <a:ea typeface="ＭＳ Ｐゴシック"/>
                    </a:rPr>
                    <a:t>環境目標及び活動計画の策定</a:t>
                  </a:r>
                  <a:r>
                    <a:rPr kumimoji="0" lang="ja-JP" altLang="en-US" sz="1600" b="1" kern="0" dirty="0">
                      <a:solidFill>
                        <a:srgbClr val="FF0000"/>
                      </a:solidFill>
                      <a:latin typeface="Arial"/>
                      <a:ea typeface="ＭＳ Ｐゴシック"/>
                    </a:rPr>
                    <a:t>（Ｐｌａｎ）</a:t>
                  </a:r>
                </a:p>
              </p:txBody>
            </p:sp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1043608" y="5013176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rgbClr val="0070C0"/>
                      </a:solidFill>
                      <a:latin typeface="Arial"/>
                      <a:ea typeface="ＭＳ Ｐゴシック"/>
                    </a:rPr>
                    <a:t>取組状況の確認･評価</a:t>
                  </a:r>
                  <a:r>
                    <a:rPr kumimoji="0" lang="ja-JP" altLang="en-US" b="1" kern="0" dirty="0">
                      <a:solidFill>
                        <a:srgbClr val="7030A0"/>
                      </a:solidFill>
                      <a:latin typeface="Arial"/>
                      <a:ea typeface="ＭＳ Ｐゴシック"/>
                    </a:rPr>
                    <a:t>　</a:t>
                  </a:r>
                  <a:r>
                    <a:rPr kumimoji="0" lang="ja-JP" altLang="en-US" sz="1400" b="1" kern="0" dirty="0">
                      <a:solidFill>
                        <a:srgbClr val="7030A0"/>
                      </a:solidFill>
                      <a:latin typeface="Arial"/>
                      <a:ea typeface="ＭＳ Ｐゴシック"/>
                    </a:rPr>
                    <a:t>（Ｃｈｅｃｋ）</a:t>
                  </a:r>
                </a:p>
              </p:txBody>
            </p:sp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1043608" y="5517232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rgbClr val="0070C0"/>
                      </a:solidFill>
                      <a:latin typeface="Arial"/>
                      <a:ea typeface="ＭＳ Ｐゴシック"/>
                    </a:rPr>
                    <a:t>全体の評価と見直し　</a:t>
                  </a:r>
                  <a:r>
                    <a:rPr kumimoji="0" lang="ja-JP" altLang="en-US" sz="1400" b="1" kern="0" dirty="0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latin typeface="Arial"/>
                      <a:ea typeface="ＭＳ Ｐゴシック"/>
                    </a:rPr>
                    <a:t>（Ａｃｔ）</a:t>
                  </a:r>
                </a:p>
              </p:txBody>
            </p:sp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1041977" y="1533154"/>
                  <a:ext cx="4032448" cy="374532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sz="2000" b="1" kern="0" dirty="0">
                      <a:solidFill>
                        <a:schemeClr val="bg1"/>
                      </a:solidFill>
                      <a:latin typeface="HG創英角ﾎﾟｯﾌﾟ体" pitchFamily="49" charset="-128"/>
                      <a:ea typeface="HG創英角ﾎﾟｯﾌﾟ体" pitchFamily="49" charset="-128"/>
                    </a:rPr>
                    <a:t>実施体制の検討・決定</a:t>
                  </a:r>
                </a:p>
              </p:txBody>
            </p:sp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1043608" y="1988840"/>
                  <a:ext cx="4032448" cy="345722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chemeClr val="tx1"/>
                      </a:solidFill>
                      <a:latin typeface="Arial"/>
                      <a:ea typeface="ＭＳ Ｐゴシック"/>
                    </a:rPr>
                    <a:t>環境への負荷の把握・評価項目の検討</a:t>
                  </a:r>
                </a:p>
              </p:txBody>
            </p:sp>
            <p:sp>
              <p:nvSpPr>
                <p:cNvPr id="39" name="正方形/長方形 38"/>
                <p:cNvSpPr/>
                <p:nvPr/>
              </p:nvSpPr>
              <p:spPr>
                <a:xfrm>
                  <a:off x="1043608" y="4509120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rgbClr val="0070C0"/>
                      </a:solidFill>
                      <a:latin typeface="Arial"/>
                      <a:ea typeface="ＭＳ Ｐゴシック"/>
                    </a:rPr>
                    <a:t>計画の実施　</a:t>
                  </a:r>
                  <a:r>
                    <a:rPr kumimoji="0" lang="ja-JP" altLang="en-US" sz="1400" b="1" kern="0" dirty="0">
                      <a:solidFill>
                        <a:srgbClr val="00B050"/>
                      </a:solidFill>
                      <a:latin typeface="Arial"/>
                      <a:ea typeface="ＭＳ Ｐゴシック"/>
                    </a:rPr>
                    <a:t>（Ｄｏ）</a:t>
                  </a:r>
                </a:p>
              </p:txBody>
            </p:sp>
            <p:sp>
              <p:nvSpPr>
                <p:cNvPr id="40" name="正方形/長方形 39"/>
                <p:cNvSpPr/>
                <p:nvPr/>
              </p:nvSpPr>
              <p:spPr>
                <a:xfrm>
                  <a:off x="1043608" y="6093296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rgbClr val="0070C0"/>
                      </a:solidFill>
                      <a:latin typeface="Arial"/>
                      <a:ea typeface="ＭＳ Ｐゴシック"/>
                    </a:rPr>
                    <a:t>環境活動レポートの作成と公表</a:t>
                  </a:r>
                </a:p>
              </p:txBody>
            </p:sp>
            <p:cxnSp>
              <p:nvCxnSpPr>
                <p:cNvPr id="41" name="カギ線コネクタ 40"/>
                <p:cNvCxnSpPr>
                  <a:stCxn id="36" idx="1"/>
                  <a:endCxn id="33" idx="1"/>
                </p:cNvCxnSpPr>
                <p:nvPr/>
              </p:nvCxnSpPr>
              <p:spPr>
                <a:xfrm rot="10800000">
                  <a:off x="1043608" y="3685674"/>
                  <a:ext cx="1588" cy="2016224"/>
                </a:xfrm>
                <a:prstGeom prst="bentConnector3">
                  <a:avLst>
                    <a:gd name="adj1" fmla="val 30615690"/>
                  </a:avLst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323528" y="3955122"/>
                  <a:ext cx="432048" cy="1477328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latin typeface="Arial"/>
                      <a:ea typeface="ＭＳ Ｐゴシック"/>
                    </a:rPr>
                    <a:t>継続的改善</a:t>
                  </a:r>
                </a:p>
              </p:txBody>
            </p:sp>
            <p:cxnSp>
              <p:nvCxnSpPr>
                <p:cNvPr id="43" name="図形 75"/>
                <p:cNvCxnSpPr>
                  <a:stCxn id="37" idx="1"/>
                </p:cNvCxnSpPr>
                <p:nvPr/>
              </p:nvCxnSpPr>
              <p:spPr>
                <a:xfrm rot="10800000" flipV="1">
                  <a:off x="683573" y="1720419"/>
                  <a:ext cx="358406" cy="1924603"/>
                </a:xfrm>
                <a:prstGeom prst="bentConnector2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4" name="直線矢印コネクタ 43"/>
                <p:cNvCxnSpPr>
                  <a:stCxn id="38" idx="1"/>
                </p:cNvCxnSpPr>
                <p:nvPr/>
              </p:nvCxnSpPr>
              <p:spPr>
                <a:xfrm flipH="1">
                  <a:off x="682580" y="2161701"/>
                  <a:ext cx="361029" cy="14828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5" name="直線矢印コネクタ 44"/>
                <p:cNvCxnSpPr/>
                <p:nvPr/>
              </p:nvCxnSpPr>
              <p:spPr>
                <a:xfrm rot="10800000" flipV="1">
                  <a:off x="680434" y="2686515"/>
                  <a:ext cx="361028" cy="3024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6" name="直線矢印コネクタ 45"/>
                <p:cNvCxnSpPr/>
                <p:nvPr/>
              </p:nvCxnSpPr>
              <p:spPr>
                <a:xfrm rot="10800000" flipV="1">
                  <a:off x="701277" y="3179371"/>
                  <a:ext cx="361028" cy="3024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1043608" y="980728"/>
                  <a:ext cx="4030817" cy="4321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kumimoji="0" lang="en-US" altLang="ja-JP" sz="2400" b="1" kern="0" dirty="0">
                      <a:solidFill>
                        <a:prstClr val="black"/>
                      </a:solidFill>
                      <a:latin typeface="ＭＳ ゴシック" pitchFamily="49" charset="-128"/>
                      <a:ea typeface="ＭＳ ゴシック" pitchFamily="49" charset="-128"/>
                    </a:rPr>
                    <a:t>EA21</a:t>
                  </a:r>
                  <a:r>
                    <a:rPr kumimoji="0" lang="ja-JP" altLang="en-US" sz="2400" b="1" kern="0" dirty="0">
                      <a:solidFill>
                        <a:prstClr val="black"/>
                      </a:solidFill>
                      <a:latin typeface="ＭＳ ゴシック" pitchFamily="49" charset="-128"/>
                      <a:ea typeface="ＭＳ ゴシック" pitchFamily="49" charset="-128"/>
                    </a:rPr>
                    <a:t>に取り組むことを決定</a:t>
                  </a:r>
                </a:p>
              </p:txBody>
            </p:sp>
          </p:grpSp>
          <p:cxnSp>
            <p:nvCxnSpPr>
              <p:cNvPr id="26" name="直線矢印コネクタ 25"/>
              <p:cNvCxnSpPr>
                <a:endCxn id="34" idx="1"/>
              </p:cNvCxnSpPr>
              <p:nvPr/>
            </p:nvCxnSpPr>
            <p:spPr>
              <a:xfrm flipV="1">
                <a:off x="755576" y="4177925"/>
                <a:ext cx="288032" cy="11806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7" name="直線矢印コネクタ 26"/>
              <p:cNvCxnSpPr>
                <a:stCxn id="42" idx="3"/>
                <a:endCxn id="39" idx="1"/>
              </p:cNvCxnSpPr>
              <p:nvPr/>
            </p:nvCxnSpPr>
            <p:spPr>
              <a:xfrm>
                <a:off x="755576" y="4693786"/>
                <a:ext cx="288032" cy="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8" name="直線矢印コネクタ 27"/>
              <p:cNvCxnSpPr>
                <a:endCxn id="35" idx="1"/>
              </p:cNvCxnSpPr>
              <p:nvPr/>
            </p:nvCxnSpPr>
            <p:spPr>
              <a:xfrm>
                <a:off x="755576" y="5197842"/>
                <a:ext cx="288032" cy="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2" name="円/楕円 1"/>
            <p:cNvSpPr/>
            <p:nvPr/>
          </p:nvSpPr>
          <p:spPr>
            <a:xfrm>
              <a:off x="6866354" y="525053"/>
              <a:ext cx="576064" cy="4616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</a:t>
              </a:r>
              <a:endParaRPr kumimoji="1" lang="ja-JP" altLang="en-US" dirty="0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6881374" y="1069039"/>
              <a:ext cx="576064" cy="46166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latin typeface="HGP創英角ﾎﾟｯﾌﾟ体" pitchFamily="50" charset="-128"/>
                  <a:ea typeface="HGP創英角ﾎﾟｯﾌﾟ体" pitchFamily="50" charset="-128"/>
                </a:rPr>
                <a:t>２</a:t>
              </a:r>
              <a:endParaRPr kumimoji="1" lang="ja-JP" altLang="en-US" dirty="0"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6888420" y="1563766"/>
              <a:ext cx="576064" cy="46166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３</a:t>
              </a:r>
              <a:endParaRPr kumimoji="1" lang="ja-JP" altLang="en-US" dirty="0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6881374" y="2065441"/>
              <a:ext cx="576064" cy="46166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４</a:t>
              </a:r>
              <a:endParaRPr kumimoji="1" lang="ja-JP" altLang="en-US" dirty="0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6866354" y="2623133"/>
              <a:ext cx="576064" cy="46166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５</a:t>
              </a:r>
              <a:endParaRPr kumimoji="1" lang="ja-JP" altLang="en-US" dirty="0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6881374" y="3183895"/>
              <a:ext cx="576064" cy="46166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６</a:t>
              </a:r>
              <a:endParaRPr kumimoji="1" lang="ja-JP" altLang="en-US" dirty="0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6888420" y="3728001"/>
              <a:ext cx="576064" cy="46166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７</a:t>
              </a:r>
              <a:endParaRPr kumimoji="1" lang="ja-JP" altLang="en-US" dirty="0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6866354" y="4260853"/>
              <a:ext cx="576064" cy="46166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８</a:t>
              </a:r>
              <a:endParaRPr kumimoji="1" lang="ja-JP" altLang="en-US" dirty="0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6881374" y="4785259"/>
              <a:ext cx="576064" cy="46166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９</a:t>
              </a:r>
              <a:endParaRPr kumimoji="1" lang="ja-JP" altLang="en-US" dirty="0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6866354" y="5337812"/>
              <a:ext cx="648072" cy="46166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10</a:t>
              </a:r>
              <a:endParaRPr kumimoji="1" lang="ja-JP" altLang="en-US" dirty="0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6852416" y="5953217"/>
              <a:ext cx="648072" cy="46166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mtClean="0"/>
                <a:t>11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575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80606" y="260648"/>
            <a:ext cx="5777577" cy="9941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sz="4000" b="1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１．実施体制の構築</a:t>
            </a:r>
            <a:endParaRPr kumimoji="1" lang="ja-JP" altLang="en-US" sz="4000" b="1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35829" y="1765607"/>
            <a:ext cx="3054852" cy="461665"/>
          </a:xfrm>
          <a:prstGeom prst="rect">
            <a:avLst/>
          </a:prstGeom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代表者（経営者）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298156" y="2698993"/>
            <a:ext cx="2286000" cy="40011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solidFill>
                  <a:prstClr val="white"/>
                </a:solidFill>
                <a:latin typeface="ＭＳ ゴシック" pitchFamily="49" charset="-128"/>
                <a:ea typeface="ＭＳ ゴシック" pitchFamily="49" charset="-128"/>
              </a:rPr>
              <a:t>環境管理責任者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328919" y="3564876"/>
            <a:ext cx="2286000" cy="40011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solidFill>
                  <a:prstClr val="white"/>
                </a:solidFill>
                <a:latin typeface="ＭＳ ゴシック" pitchFamily="49" charset="-128"/>
                <a:ea typeface="ＭＳ ゴシック" pitchFamily="49" charset="-128"/>
              </a:rPr>
              <a:t>EA21</a:t>
            </a:r>
            <a:r>
              <a:rPr lang="ja-JP" altLang="en-US" sz="2000" b="1" dirty="0">
                <a:solidFill>
                  <a:prstClr val="white"/>
                </a:solidFill>
                <a:latin typeface="ＭＳ ゴシック" pitchFamily="49" charset="-128"/>
                <a:ea typeface="ＭＳ ゴシック" pitchFamily="49" charset="-128"/>
              </a:rPr>
              <a:t>推進事務局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836219" y="4734410"/>
            <a:ext cx="2286000" cy="707886"/>
          </a:xfrm>
          <a:prstGeom prst="rect">
            <a:avLst/>
          </a:prstGeom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管理部門</a:t>
            </a:r>
          </a:p>
          <a:p>
            <a:pPr algn="ctr"/>
            <a:r>
              <a:rPr lang="zh-TW" altLang="en-US" sz="20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推進</a:t>
            </a:r>
            <a:r>
              <a:rPr lang="ja-JP" altLang="en-US" sz="20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責任者</a:t>
            </a:r>
            <a:endParaRPr lang="zh-TW" altLang="en-US" sz="2000" b="1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518839" y="4734410"/>
            <a:ext cx="2286000" cy="707886"/>
          </a:xfrm>
          <a:prstGeom prst="rect">
            <a:avLst/>
          </a:prstGeom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製造部門</a:t>
            </a:r>
          </a:p>
          <a:p>
            <a:pPr algn="ctr"/>
            <a:r>
              <a:rPr lang="zh-TW" altLang="en-US" sz="20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推進</a:t>
            </a:r>
            <a:r>
              <a:rPr lang="ja-JP" altLang="en-US" sz="20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責任者</a:t>
            </a:r>
            <a:endParaRPr lang="zh-TW" altLang="en-US" sz="2000" b="1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186692" y="4734410"/>
            <a:ext cx="2286000" cy="707886"/>
          </a:xfrm>
          <a:prstGeom prst="rect">
            <a:avLst/>
          </a:prstGeom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営業部門</a:t>
            </a:r>
          </a:p>
          <a:p>
            <a:pPr algn="ctr"/>
            <a:r>
              <a:rPr lang="zh-TW" altLang="en-US" sz="20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推進</a:t>
            </a:r>
            <a:r>
              <a:rPr lang="ja-JP" altLang="en-US" sz="20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責任者</a:t>
            </a:r>
            <a:endParaRPr lang="zh-TW" altLang="en-US" sz="2000" b="1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cxnSp>
        <p:nvCxnSpPr>
          <p:cNvPr id="12" name="直線矢印コネクタ 11"/>
          <p:cNvCxnSpPr>
            <a:endCxn id="6" idx="1"/>
          </p:cNvCxnSpPr>
          <p:nvPr/>
        </p:nvCxnSpPr>
        <p:spPr>
          <a:xfrm>
            <a:off x="4652604" y="2899048"/>
            <a:ext cx="645552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5" idx="2"/>
            <a:endCxn id="9" idx="0"/>
          </p:cNvCxnSpPr>
          <p:nvPr/>
        </p:nvCxnSpPr>
        <p:spPr>
          <a:xfrm flipH="1">
            <a:off x="4661839" y="2227272"/>
            <a:ext cx="1416" cy="250713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endCxn id="7" idx="0"/>
          </p:cNvCxnSpPr>
          <p:nvPr/>
        </p:nvCxnSpPr>
        <p:spPr>
          <a:xfrm>
            <a:off x="6471919" y="3116778"/>
            <a:ext cx="0" cy="44809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カギ線コネクタ 17"/>
          <p:cNvCxnSpPr>
            <a:endCxn id="8" idx="0"/>
          </p:cNvCxnSpPr>
          <p:nvPr/>
        </p:nvCxnSpPr>
        <p:spPr>
          <a:xfrm rot="10800000" flipV="1">
            <a:off x="1979220" y="4293096"/>
            <a:ext cx="2663763" cy="441314"/>
          </a:xfrm>
          <a:prstGeom prst="bent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カギ線コネクタ 21"/>
          <p:cNvCxnSpPr>
            <a:endCxn id="10" idx="0"/>
          </p:cNvCxnSpPr>
          <p:nvPr/>
        </p:nvCxnSpPr>
        <p:spPr>
          <a:xfrm>
            <a:off x="4661839" y="4293096"/>
            <a:ext cx="2667853" cy="441314"/>
          </a:xfrm>
          <a:prstGeom prst="bent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836219" y="5733252"/>
            <a:ext cx="100811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総務課推進員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127717" y="5733256"/>
            <a:ext cx="100811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経理課推進員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824863" y="5733254"/>
            <a:ext cx="100811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製造</a:t>
            </a:r>
            <a:r>
              <a:rPr lang="en-US" altLang="ja-JP" dirty="0">
                <a:solidFill>
                  <a:prstClr val="black"/>
                </a:solidFill>
              </a:rPr>
              <a:t>2</a:t>
            </a:r>
            <a:r>
              <a:rPr lang="ja-JP" altLang="en-US" dirty="0">
                <a:solidFill>
                  <a:prstClr val="black"/>
                </a:solidFill>
              </a:rPr>
              <a:t>課推進員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186692" y="5733256"/>
            <a:ext cx="100811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営業</a:t>
            </a:r>
            <a:r>
              <a:rPr lang="en-US" altLang="ja-JP" dirty="0">
                <a:solidFill>
                  <a:prstClr val="black"/>
                </a:solidFill>
              </a:rPr>
              <a:t>1</a:t>
            </a:r>
            <a:r>
              <a:rPr lang="ja-JP" altLang="en-US" dirty="0">
                <a:solidFill>
                  <a:prstClr val="black"/>
                </a:solidFill>
              </a:rPr>
              <a:t>課推進員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7538040" y="5733253"/>
            <a:ext cx="100811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営業</a:t>
            </a:r>
            <a:r>
              <a:rPr lang="en-US" altLang="ja-JP" dirty="0">
                <a:solidFill>
                  <a:prstClr val="black"/>
                </a:solidFill>
              </a:rPr>
              <a:t>2</a:t>
            </a:r>
            <a:r>
              <a:rPr lang="ja-JP" altLang="en-US" dirty="0">
                <a:solidFill>
                  <a:prstClr val="black"/>
                </a:solidFill>
              </a:rPr>
              <a:t>課推進員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499981" y="5733255"/>
            <a:ext cx="100811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製造</a:t>
            </a:r>
            <a:r>
              <a:rPr lang="en-US" altLang="ja-JP" dirty="0">
                <a:solidFill>
                  <a:prstClr val="black"/>
                </a:solidFill>
              </a:rPr>
              <a:t>1</a:t>
            </a:r>
            <a:r>
              <a:rPr lang="ja-JP" altLang="en-US" dirty="0">
                <a:solidFill>
                  <a:prstClr val="black"/>
                </a:solidFill>
              </a:rPr>
              <a:t>課推進員</a:t>
            </a:r>
          </a:p>
        </p:txBody>
      </p:sp>
      <p:cxnSp>
        <p:nvCxnSpPr>
          <p:cNvPr id="67" name="直線矢印コネクタ 66"/>
          <p:cNvCxnSpPr>
            <a:stCxn id="8" idx="2"/>
            <a:endCxn id="60" idx="0"/>
          </p:cNvCxnSpPr>
          <p:nvPr/>
        </p:nvCxnSpPr>
        <p:spPr>
          <a:xfrm flipH="1">
            <a:off x="1340275" y="5442296"/>
            <a:ext cx="638944" cy="290956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8" idx="2"/>
            <a:endCxn id="61" idx="0"/>
          </p:cNvCxnSpPr>
          <p:nvPr/>
        </p:nvCxnSpPr>
        <p:spPr>
          <a:xfrm>
            <a:off x="1979219" y="5442296"/>
            <a:ext cx="652554" cy="29096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>
            <a:stCxn id="9" idx="2"/>
            <a:endCxn id="65" idx="0"/>
          </p:cNvCxnSpPr>
          <p:nvPr/>
        </p:nvCxnSpPr>
        <p:spPr>
          <a:xfrm flipH="1">
            <a:off x="4004037" y="5442296"/>
            <a:ext cx="657802" cy="290959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>
            <a:stCxn id="9" idx="2"/>
            <a:endCxn id="62" idx="0"/>
          </p:cNvCxnSpPr>
          <p:nvPr/>
        </p:nvCxnSpPr>
        <p:spPr>
          <a:xfrm>
            <a:off x="4661839" y="5442296"/>
            <a:ext cx="667080" cy="290958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>
            <a:stCxn id="10" idx="2"/>
            <a:endCxn id="63" idx="0"/>
          </p:cNvCxnSpPr>
          <p:nvPr/>
        </p:nvCxnSpPr>
        <p:spPr>
          <a:xfrm flipH="1">
            <a:off x="6690748" y="5442296"/>
            <a:ext cx="638944" cy="29096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>
            <a:stCxn id="10" idx="2"/>
            <a:endCxn id="64" idx="0"/>
          </p:cNvCxnSpPr>
          <p:nvPr/>
        </p:nvCxnSpPr>
        <p:spPr>
          <a:xfrm>
            <a:off x="7329692" y="5442296"/>
            <a:ext cx="712404" cy="290957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475657" y="2899048"/>
            <a:ext cx="2992170" cy="46166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/>
              <a:t>EA21</a:t>
            </a:r>
            <a:r>
              <a:rPr kumimoji="1" lang="ja-JP" altLang="en-US" sz="2400" b="1" dirty="0" smtClean="0"/>
              <a:t>推進委員会</a:t>
            </a:r>
            <a:endParaRPr kumimoji="1" lang="ja-JP" altLang="en-US" sz="2400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72692" y="6410666"/>
            <a:ext cx="488428" cy="365125"/>
          </a:xfrm>
        </p:spPr>
        <p:txBody>
          <a:bodyPr/>
          <a:lstStyle/>
          <a:p>
            <a:pPr algn="ctr"/>
            <a:fld id="{445C1E94-D05A-4E6E-B12E-1563EEB01FA3}" type="slidenum">
              <a:rPr lang="ja-JP" altLang="en-US" sz="1800" b="1" smtClean="0">
                <a:solidFill>
                  <a:srgbClr val="DF3507"/>
                </a:solidFill>
              </a:rPr>
              <a:pPr algn="ctr"/>
              <a:t>12</a:t>
            </a:fld>
            <a:endParaRPr lang="ja-JP" altLang="en-US" sz="1800" b="1" dirty="0">
              <a:solidFill>
                <a:srgbClr val="DF35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1881975" y="552660"/>
            <a:ext cx="5668714" cy="5889829"/>
            <a:chOff x="1845712" y="525053"/>
            <a:chExt cx="5668714" cy="5889829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1845712" y="525054"/>
              <a:ext cx="5035662" cy="5856274"/>
              <a:chOff x="323528" y="980728"/>
              <a:chExt cx="4765110" cy="5481900"/>
            </a:xfrm>
          </p:grpSpPr>
          <p:grpSp>
            <p:nvGrpSpPr>
              <p:cNvPr id="17" name="グループ化 16"/>
              <p:cNvGrpSpPr/>
              <p:nvPr/>
            </p:nvGrpSpPr>
            <p:grpSpPr>
              <a:xfrm>
                <a:off x="323528" y="980728"/>
                <a:ext cx="4765110" cy="5481900"/>
                <a:chOff x="323528" y="980728"/>
                <a:chExt cx="4765110" cy="5481900"/>
              </a:xfrm>
            </p:grpSpPr>
            <p:sp>
              <p:nvSpPr>
                <p:cNvPr id="21" name="下矢印 20"/>
                <p:cNvSpPr/>
                <p:nvPr/>
              </p:nvSpPr>
              <p:spPr>
                <a:xfrm>
                  <a:off x="2843808" y="1412880"/>
                  <a:ext cx="216024" cy="4680416"/>
                </a:xfrm>
                <a:prstGeom prst="downArrow">
                  <a:avLst/>
                </a:prstGeom>
                <a:solidFill>
                  <a:srgbClr val="7A7A7A"/>
                </a:solidFill>
                <a:ln w="28575" cap="flat" cmpd="sng" algn="ctr">
                  <a:solidFill>
                    <a:srgbClr val="7A7A7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1043608" y="2492896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7A7A7A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環境への負荷の自己チェックの実施</a:t>
                  </a:r>
                  <a:endParaRPr kumimoji="0" lang="ja-JP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1056190" y="3007503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7A7A7A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環境への取組の自己チェックの実施</a:t>
                  </a:r>
                  <a:endParaRPr kumimoji="0" lang="ja-JP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1043608" y="3501008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環境方針の作成</a:t>
                  </a:r>
                  <a:r>
                    <a:rPr kumimoji="0" lang="ja-JP" alt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（Ｐｌａｎ）</a:t>
                  </a:r>
                  <a:endParaRPr kumimoji="0" lang="ja-JP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1043608" y="4005064"/>
                  <a:ext cx="4045030" cy="34572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環境目標及び活動計画の策定</a:t>
                  </a:r>
                  <a:r>
                    <a:rPr kumimoji="0" lang="ja-JP" alt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（Ｐｌａｎ）</a:t>
                  </a:r>
                  <a:endParaRPr kumimoji="0" lang="ja-JP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1043608" y="5013176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取組状況の確認･評価</a:t>
                  </a:r>
                  <a:r>
                    <a:rPr kumimoji="0" lang="ja-JP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　</a:t>
                  </a:r>
                  <a:r>
                    <a:rPr kumimoji="0" lang="ja-JP" alt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（Ｃｈｅｃｋ）</a:t>
                  </a:r>
                  <a:endParaRPr kumimoji="0" lang="ja-JP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1043608" y="5517232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全体の評価と見直し　</a:t>
                  </a:r>
                  <a:r>
                    <a:rPr kumimoji="0" lang="ja-JP" alt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（Ａｃｔ）</a:t>
                  </a:r>
                  <a:endParaRPr kumimoji="0" lang="ja-JP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1041977" y="1533154"/>
                  <a:ext cx="4032448" cy="37453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76B4">
                        <a:shade val="51000"/>
                        <a:satMod val="130000"/>
                      </a:srgbClr>
                    </a:gs>
                    <a:gs pos="80000">
                      <a:srgbClr val="6076B4">
                        <a:shade val="93000"/>
                        <a:satMod val="130000"/>
                      </a:srgbClr>
                    </a:gs>
                    <a:gs pos="100000">
                      <a:srgbClr val="6076B4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HG創英角ﾎﾟｯﾌﾟ体" pitchFamily="49" charset="-128"/>
                      <a:ea typeface="HG創英角ﾎﾟｯﾌﾟ体" pitchFamily="49" charset="-128"/>
                      <a:cs typeface="+mn-cs"/>
                    </a:rPr>
                    <a:t>実施体制の検討・決定</a:t>
                  </a:r>
                  <a:endParaRPr kumimoji="0" lang="ja-JP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G創英角ﾎﾟｯﾌﾟ体" pitchFamily="49" charset="-128"/>
                    <a:ea typeface="HG創英角ﾎﾟｯﾌﾟ体" pitchFamily="49" charset="-128"/>
                    <a:cs typeface="+mn-cs"/>
                  </a:endParaRPr>
                </a:p>
              </p:txBody>
            </p:sp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1043608" y="1988840"/>
                  <a:ext cx="4032448" cy="345722"/>
                </a:xfrm>
                <a:prstGeom prst="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HG創英角ﾎﾟｯﾌﾟ体" pitchFamily="49" charset="-128"/>
                      <a:ea typeface="HG創英角ﾎﾟｯﾌﾟ体" pitchFamily="49" charset="-128"/>
                    </a:rPr>
                    <a:t>環境への負荷の把握・評価項目の検討</a:t>
                  </a:r>
                  <a:endParaRPr kumimoji="0" lang="ja-JP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HG創英角ﾎﾟｯﾌﾟ体" pitchFamily="49" charset="-128"/>
                    <a:ea typeface="HG創英角ﾎﾟｯﾌﾟ体" pitchFamily="49" charset="-128"/>
                  </a:endParaRPr>
                </a:p>
              </p:txBody>
            </p:sp>
            <p:sp>
              <p:nvSpPr>
                <p:cNvPr id="30" name="正方形/長方形 29"/>
                <p:cNvSpPr/>
                <p:nvPr/>
              </p:nvSpPr>
              <p:spPr>
                <a:xfrm>
                  <a:off x="1043608" y="4509120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計画の実施　</a:t>
                  </a:r>
                  <a:r>
                    <a:rPr kumimoji="0" lang="ja-JP" alt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（Ｄｏ）</a:t>
                  </a:r>
                  <a:endParaRPr kumimoji="0" lang="ja-JP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1" name="正方形/長方形 30"/>
                <p:cNvSpPr/>
                <p:nvPr/>
              </p:nvSpPr>
              <p:spPr>
                <a:xfrm>
                  <a:off x="1043608" y="6093296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環境活動レポートの作成と公表</a:t>
                  </a:r>
                </a:p>
              </p:txBody>
            </p:sp>
            <p:cxnSp>
              <p:nvCxnSpPr>
                <p:cNvPr id="32" name="カギ線コネクタ 31"/>
                <p:cNvCxnSpPr>
                  <a:stCxn id="27" idx="1"/>
                  <a:endCxn id="24" idx="1"/>
                </p:cNvCxnSpPr>
                <p:nvPr/>
              </p:nvCxnSpPr>
              <p:spPr>
                <a:xfrm rot="10800000">
                  <a:off x="1043608" y="3685674"/>
                  <a:ext cx="1588" cy="2016224"/>
                </a:xfrm>
                <a:prstGeom prst="bentConnector3">
                  <a:avLst>
                    <a:gd name="adj1" fmla="val 30615690"/>
                  </a:avLst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323528" y="3955122"/>
                  <a:ext cx="432048" cy="1477328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継続的改善</a:t>
                  </a:r>
                  <a:endParaRPr kumimoji="0" lang="ja-JP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cxnSp>
              <p:nvCxnSpPr>
                <p:cNvPr id="34" name="図形 75"/>
                <p:cNvCxnSpPr>
                  <a:stCxn id="28" idx="1"/>
                </p:cNvCxnSpPr>
                <p:nvPr/>
              </p:nvCxnSpPr>
              <p:spPr>
                <a:xfrm rot="10800000" flipV="1">
                  <a:off x="683573" y="1720419"/>
                  <a:ext cx="358406" cy="1924603"/>
                </a:xfrm>
                <a:prstGeom prst="bentConnector2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5" name="直線矢印コネクタ 34"/>
                <p:cNvCxnSpPr>
                  <a:stCxn id="29" idx="1"/>
                </p:cNvCxnSpPr>
                <p:nvPr/>
              </p:nvCxnSpPr>
              <p:spPr>
                <a:xfrm flipH="1">
                  <a:off x="682580" y="2161701"/>
                  <a:ext cx="361029" cy="14828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6" name="直線矢印コネクタ 35"/>
                <p:cNvCxnSpPr/>
                <p:nvPr/>
              </p:nvCxnSpPr>
              <p:spPr>
                <a:xfrm rot="10800000" flipV="1">
                  <a:off x="680434" y="2686515"/>
                  <a:ext cx="361028" cy="3024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7" name="直線矢印コネクタ 36"/>
                <p:cNvCxnSpPr/>
                <p:nvPr/>
              </p:nvCxnSpPr>
              <p:spPr>
                <a:xfrm rot="10800000" flipV="1">
                  <a:off x="701277" y="3179371"/>
                  <a:ext cx="361028" cy="3024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1043608" y="980728"/>
                  <a:ext cx="4030817" cy="4321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 cap="flat" cmpd="sng" algn="ctr">
                  <a:solidFill>
                    <a:srgbClr val="6076B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ゴシック" pitchFamily="49" charset="-128"/>
                      <a:ea typeface="ＭＳ ゴシック" pitchFamily="49" charset="-128"/>
                      <a:cs typeface="+mn-cs"/>
                    </a:rPr>
                    <a:t>EA21</a:t>
                  </a:r>
                  <a:r>
                    <a:rPr kumimoji="0" lang="ja-JP" alt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ゴシック" pitchFamily="49" charset="-128"/>
                      <a:ea typeface="ＭＳ ゴシック" pitchFamily="49" charset="-128"/>
                      <a:cs typeface="+mn-cs"/>
                    </a:rPr>
                    <a:t>に取り組むことを決定</a:t>
                  </a:r>
                  <a:endParaRPr kumimoji="0" lang="ja-JP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</p:grpSp>
          <p:cxnSp>
            <p:nvCxnSpPr>
              <p:cNvPr id="18" name="直線矢印コネクタ 17"/>
              <p:cNvCxnSpPr>
                <a:endCxn id="25" idx="1"/>
              </p:cNvCxnSpPr>
              <p:nvPr/>
            </p:nvCxnSpPr>
            <p:spPr>
              <a:xfrm flipV="1">
                <a:off x="755576" y="4177925"/>
                <a:ext cx="288032" cy="11806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9" name="直線矢印コネクタ 18"/>
              <p:cNvCxnSpPr>
                <a:stCxn id="33" idx="3"/>
                <a:endCxn id="30" idx="1"/>
              </p:cNvCxnSpPr>
              <p:nvPr/>
            </p:nvCxnSpPr>
            <p:spPr>
              <a:xfrm>
                <a:off x="755576" y="4693786"/>
                <a:ext cx="288032" cy="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0" name="直線矢印コネクタ 19"/>
              <p:cNvCxnSpPr>
                <a:endCxn id="26" idx="1"/>
              </p:cNvCxnSpPr>
              <p:nvPr/>
            </p:nvCxnSpPr>
            <p:spPr>
              <a:xfrm>
                <a:off x="755576" y="5197842"/>
                <a:ext cx="288032" cy="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6" name="円/楕円 5"/>
            <p:cNvSpPr/>
            <p:nvPr/>
          </p:nvSpPr>
          <p:spPr>
            <a:xfrm>
              <a:off x="6866354" y="525053"/>
              <a:ext cx="576064" cy="4616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HGS明朝E"/>
                  <a:cs typeface="+mn-cs"/>
                </a:rPr>
                <a:t>１</a:t>
              </a:r>
            </a:p>
          </p:txBody>
        </p:sp>
        <p:sp>
          <p:nvSpPr>
            <p:cNvPr id="7" name="円/楕円 6"/>
            <p:cNvSpPr/>
            <p:nvPr/>
          </p:nvSpPr>
          <p:spPr>
            <a:xfrm>
              <a:off x="6881374" y="1069039"/>
              <a:ext cx="576064" cy="461665"/>
            </a:xfrm>
            <a:prstGeom prst="ellipse">
              <a:avLst/>
            </a:prstGeom>
            <a:gradFill rotWithShape="1">
              <a:gsLst>
                <a:gs pos="0">
                  <a:srgbClr val="6076B4">
                    <a:shade val="51000"/>
                    <a:satMod val="130000"/>
                  </a:srgbClr>
                </a:gs>
                <a:gs pos="80000">
                  <a:srgbClr val="6076B4">
                    <a:shade val="93000"/>
                    <a:satMod val="130000"/>
                  </a:srgbClr>
                </a:gs>
                <a:gs pos="100000">
                  <a:srgbClr val="6076B4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6076B4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２</a:t>
              </a:r>
            </a:p>
          </p:txBody>
        </p:sp>
        <p:sp>
          <p:nvSpPr>
            <p:cNvPr id="8" name="円/楕円 7"/>
            <p:cNvSpPr/>
            <p:nvPr/>
          </p:nvSpPr>
          <p:spPr>
            <a:xfrm>
              <a:off x="6888420" y="1563766"/>
              <a:ext cx="576064" cy="461665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</a:rPr>
                <a:t>３</a:t>
              </a:r>
            </a:p>
          </p:txBody>
        </p:sp>
        <p:sp>
          <p:nvSpPr>
            <p:cNvPr id="9" name="円/楕円 8"/>
            <p:cNvSpPr/>
            <p:nvPr/>
          </p:nvSpPr>
          <p:spPr>
            <a:xfrm>
              <a:off x="6881374" y="2065441"/>
              <a:ext cx="576064" cy="461665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HGS明朝E"/>
                  <a:cs typeface="+mn-cs"/>
                </a:rPr>
                <a:t>４</a:t>
              </a: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6866354" y="2623133"/>
              <a:ext cx="576064" cy="461665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HGS明朝E"/>
                  <a:cs typeface="+mn-cs"/>
                </a:rPr>
                <a:t>５</a:t>
              </a: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6881374" y="3183895"/>
              <a:ext cx="576064" cy="461665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HGS明朝E"/>
                  <a:cs typeface="+mn-cs"/>
                </a:rPr>
                <a:t>６</a:t>
              </a: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6888420" y="3728001"/>
              <a:ext cx="576064" cy="461665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HGS明朝E"/>
                  <a:cs typeface="+mn-cs"/>
                </a:rPr>
                <a:t>７</a:t>
              </a: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6866354" y="4260853"/>
              <a:ext cx="576064" cy="461665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HGS明朝E"/>
                  <a:cs typeface="+mn-cs"/>
                </a:rPr>
                <a:t>８</a:t>
              </a: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6881374" y="4785259"/>
              <a:ext cx="576064" cy="461665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HGS明朝E"/>
                  <a:cs typeface="+mn-cs"/>
                </a:rPr>
                <a:t>９</a:t>
              </a: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866354" y="5337812"/>
              <a:ext cx="648072" cy="461665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HGS明朝E"/>
                  <a:cs typeface="+mn-cs"/>
                </a:rPr>
                <a:t>10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HGS明朝E"/>
                <a:cs typeface="+mn-cs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852416" y="5953217"/>
              <a:ext cx="648072" cy="461665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HGS明朝E"/>
                  <a:cs typeface="+mn-cs"/>
                </a:rPr>
                <a:t>11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HGS明朝E"/>
                <a:cs typeface="+mn-cs"/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32440" y="6408935"/>
            <a:ext cx="514400" cy="365125"/>
          </a:xfrm>
        </p:spPr>
        <p:txBody>
          <a:bodyPr/>
          <a:lstStyle/>
          <a:p>
            <a:pPr algn="ctr"/>
            <a:fld id="{445C1E94-D05A-4E6E-B12E-1563EEB01FA3}" type="slidenum">
              <a:rPr kumimoji="1" lang="ja-JP" altLang="en-US" sz="1800" b="1" smtClean="0">
                <a:solidFill>
                  <a:srgbClr val="DF3507"/>
                </a:solidFill>
              </a:rPr>
              <a:pPr algn="ctr"/>
              <a:t>13</a:t>
            </a:fld>
            <a:endParaRPr kumimoji="1" lang="ja-JP" altLang="en-US" sz="1800" b="1">
              <a:solidFill>
                <a:srgbClr val="DF35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768752" cy="60300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ja-JP" altLang="en-US" sz="4000" dirty="0" smtClean="0">
                <a:latin typeface="HGP創英角ﾎﾟｯﾌﾟ体" pitchFamily="50" charset="-128"/>
                <a:ea typeface="HGP創英角ﾎﾟｯﾌﾟ体" pitchFamily="50" charset="-128"/>
              </a:rPr>
              <a:t>環境への負荷⇒９指標 </a:t>
            </a:r>
            <a:endParaRPr kumimoji="1" lang="ja-JP" altLang="en-US" sz="4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>
          <a:xfrm>
            <a:off x="8460432" y="6365090"/>
            <a:ext cx="561975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b="1" smtClean="0">
                <a:solidFill>
                  <a:srgbClr val="D1282E"/>
                </a:solidFill>
              </a:rPr>
              <a:pPr algn="ctr"/>
              <a:t>14</a:t>
            </a:fld>
            <a:endParaRPr lang="ja-JP" altLang="en-US" sz="1800" b="1" dirty="0">
              <a:solidFill>
                <a:srgbClr val="D1282E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611965"/>
              </p:ext>
            </p:extLst>
          </p:nvPr>
        </p:nvGraphicFramePr>
        <p:xfrm>
          <a:off x="251520" y="1124744"/>
          <a:ext cx="8712969" cy="520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160240"/>
                <a:gridCol w="3744417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rgbClr val="00B0F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インプット</a:t>
                      </a:r>
                      <a:endParaRPr kumimoji="1" lang="ja-JP" altLang="en-US" sz="2400" b="1" dirty="0">
                        <a:solidFill>
                          <a:srgbClr val="00B0F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b="1" dirty="0">
                        <a:solidFill>
                          <a:srgbClr val="00B0F0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rgbClr val="FFFF00"/>
                          </a:solidFill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アウトプット</a:t>
                      </a:r>
                      <a:endParaRPr kumimoji="1" lang="ja-JP" altLang="en-US" sz="2400" b="1" dirty="0">
                        <a:solidFill>
                          <a:srgbClr val="FFFF00"/>
                        </a:solidFill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4096">
                <a:tc rowSpan="2">
                  <a:txBody>
                    <a:bodyPr/>
                    <a:lstStyle/>
                    <a:p>
                      <a:r>
                        <a:rPr lang="ja-JP" altLang="en-US" sz="2400" b="1" dirty="0" smtClean="0">
                          <a:solidFill>
                            <a:srgbClr val="00B050"/>
                          </a:solidFill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○エネルギー使用　</a:t>
                      </a:r>
                      <a:endParaRPr lang="en-US" altLang="ja-JP" sz="2400" b="1" dirty="0" smtClean="0">
                        <a:solidFill>
                          <a:srgbClr val="00B050"/>
                        </a:solidFill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  <a:p>
                      <a:r>
                        <a:rPr lang="ja-JP" altLang="en-US" sz="2400" b="1" dirty="0" smtClean="0">
                          <a:solidFill>
                            <a:srgbClr val="00B050"/>
                          </a:solidFill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　量</a:t>
                      </a:r>
                      <a:endParaRPr kumimoji="1" lang="ja-JP" altLang="en-US" sz="2400" b="1" dirty="0">
                        <a:solidFill>
                          <a:srgbClr val="00B050"/>
                        </a:solidFill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  <a:p>
                      <a:endParaRPr lang="en-US" altLang="ja-JP" sz="2400" b="1" dirty="0" smtClean="0">
                        <a:solidFill>
                          <a:srgbClr val="00B050"/>
                        </a:solidFill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  <a:p>
                      <a:r>
                        <a:rPr lang="ja-JP" altLang="en-US" sz="2400" b="1" dirty="0" smtClean="0">
                          <a:solidFill>
                            <a:srgbClr val="00B050"/>
                          </a:solidFill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○物質使用量</a:t>
                      </a:r>
                      <a:endParaRPr kumimoji="1" lang="ja-JP" altLang="en-US" sz="2400" b="1" dirty="0">
                        <a:solidFill>
                          <a:srgbClr val="00B050"/>
                        </a:solidFill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1" dirty="0" smtClean="0">
                        <a:solidFill>
                          <a:srgbClr val="00B050"/>
                        </a:solidFill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b="1" dirty="0" smtClean="0">
                          <a:solidFill>
                            <a:srgbClr val="00B050"/>
                          </a:solidFill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◎水使用量</a:t>
                      </a:r>
                      <a:endParaRPr lang="en-US" altLang="ja-JP" sz="2800" b="1" dirty="0" smtClean="0">
                        <a:solidFill>
                          <a:srgbClr val="00B050"/>
                        </a:solidFill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rgbClr val="00B050"/>
                          </a:solidFill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（総排水量の把握</a:t>
                      </a:r>
                      <a:endParaRPr kumimoji="1" lang="en-US" altLang="ja-JP" sz="2400" b="1" dirty="0" smtClean="0">
                        <a:solidFill>
                          <a:srgbClr val="00B050"/>
                        </a:solidFill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rgbClr val="00B050"/>
                          </a:solidFill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　が困難な場合）</a:t>
                      </a:r>
                      <a:endParaRPr kumimoji="1" lang="en-US" altLang="ja-JP" sz="2400" b="1" dirty="0" smtClean="0">
                        <a:solidFill>
                          <a:srgbClr val="00B050"/>
                        </a:solidFill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1" dirty="0" smtClean="0">
                        <a:solidFill>
                          <a:srgbClr val="00B050"/>
                        </a:solidFill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rgbClr val="00B050"/>
                          </a:solidFill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◎化学物質使用量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b="1" dirty="0" smtClean="0">
                        <a:solidFill>
                          <a:srgbClr val="00B050"/>
                        </a:solidFill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  <a:p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  <a:p>
                      <a:endParaRPr kumimoji="1" lang="en-US" altLang="ja-JP" sz="2000" b="1" dirty="0" smtClean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  <a:p>
                      <a:endParaRPr kumimoji="1" lang="en-US" altLang="ja-JP" sz="2000" b="1" dirty="0" smtClean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  <a:p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製造業的機能</a:t>
                      </a:r>
                      <a:endParaRPr kumimoji="1" lang="en-US" altLang="ja-JP" sz="2000" b="1" dirty="0" smtClean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  <a:p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被製造業的機能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  <a:p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　　</a:t>
                      </a:r>
                      <a:endParaRPr kumimoji="1" lang="en-US" altLang="ja-JP" sz="2000" b="1" dirty="0" smtClean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  <a:p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  <a:r>
                        <a:rPr kumimoji="1" lang="ja-JP" altLang="en-US" sz="2800" b="1" dirty="0" smtClean="0">
                          <a:solidFill>
                            <a:srgbClr val="0070C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内部循環</a:t>
                      </a:r>
                      <a:endParaRPr kumimoji="1" lang="ja-JP" altLang="en-US" sz="2800" b="1" dirty="0">
                        <a:solidFill>
                          <a:srgbClr val="0070C0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  <a:p>
                      <a:endParaRPr kumimoji="1" lang="en-US" altLang="ja-JP" sz="2000" b="1" dirty="0" smtClean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  <a:p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○</a:t>
                      </a:r>
                      <a:r>
                        <a:rPr kumimoji="1" lang="ja-JP" altLang="en-US" sz="18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サイト内で循環</a:t>
                      </a:r>
                      <a:endParaRPr kumimoji="1" lang="en-US" altLang="ja-JP" sz="1800" b="1" dirty="0" smtClean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  <a:p>
                      <a:r>
                        <a:rPr kumimoji="1" lang="ja-JP" altLang="en-US" sz="18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　的利用を行って</a:t>
                      </a:r>
                      <a:endParaRPr kumimoji="1" lang="en-US" altLang="ja-JP" sz="1800" b="1" dirty="0" smtClean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  <a:p>
                      <a:r>
                        <a:rPr kumimoji="1" lang="ja-JP" altLang="en-US" sz="18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　いる物質量等</a:t>
                      </a:r>
                      <a:endParaRPr kumimoji="1" lang="ja-JP" altLang="en-US" sz="18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 smtClean="0"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○総製品生産量または販売量</a:t>
                      </a:r>
                      <a:endParaRPr kumimoji="1" lang="ja-JP" altLang="en-US" sz="2400" b="1" dirty="0" smtClean="0"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6764">
                <a:tc vMerge="1">
                  <a:txBody>
                    <a:bodyPr/>
                    <a:lstStyle/>
                    <a:p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8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ja-JP" sz="2000" b="1" dirty="0" smtClean="0"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  <a:p>
                      <a:r>
                        <a:rPr lang="ja-JP" altLang="en-US" sz="2400" b="1" dirty="0" smtClean="0"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◎二酸化炭素排出量等</a:t>
                      </a:r>
                      <a:endParaRPr lang="en-US" altLang="ja-JP" sz="2400" b="1" dirty="0" smtClean="0"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  <a:p>
                      <a:r>
                        <a:rPr lang="ja-JP" altLang="en-US" sz="2000" b="1" dirty="0" smtClean="0"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　　　（</a:t>
                      </a:r>
                      <a:r>
                        <a:rPr lang="ja-JP" altLang="en-US" sz="2000" b="1" dirty="0" smtClean="0">
                          <a:solidFill>
                            <a:srgbClr val="FF0000"/>
                          </a:solidFill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必須項目</a:t>
                      </a:r>
                      <a:r>
                        <a:rPr lang="ja-JP" altLang="en-US" sz="2000" b="1" dirty="0" smtClean="0"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）</a:t>
                      </a:r>
                      <a:endParaRPr kumimoji="1" lang="ja-JP" altLang="en-US" sz="2000" b="1" dirty="0"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  <a:p>
                      <a:endParaRPr lang="en-US" altLang="ja-JP" sz="2000" b="1" dirty="0" smtClean="0"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  <a:p>
                      <a:r>
                        <a:rPr lang="ja-JP" altLang="en-US" sz="2000" b="1" dirty="0" smtClean="0"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◎</a:t>
                      </a:r>
                      <a:r>
                        <a:rPr lang="ja-JP" altLang="en-US" sz="2200" b="1" dirty="0" smtClean="0"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廃棄物排出量及び廃棄物　</a:t>
                      </a:r>
                      <a:endParaRPr lang="en-US" altLang="ja-JP" sz="2200" b="1" dirty="0" smtClean="0"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  <a:p>
                      <a:r>
                        <a:rPr lang="ja-JP" altLang="en-US" sz="2000" b="1" dirty="0" smtClean="0"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　　最終処分量</a:t>
                      </a:r>
                      <a:endParaRPr lang="en-US" altLang="ja-JP" sz="2000" b="1" dirty="0" smtClean="0"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  <a:p>
                      <a:r>
                        <a:rPr lang="ja-JP" altLang="en-US" sz="2000" b="1" dirty="0" smtClean="0"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　　　（</a:t>
                      </a:r>
                      <a:r>
                        <a:rPr lang="ja-JP" altLang="en-US" sz="2000" b="1" dirty="0" smtClean="0">
                          <a:solidFill>
                            <a:srgbClr val="FF0000"/>
                          </a:solidFill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必須項目</a:t>
                      </a:r>
                      <a:r>
                        <a:rPr lang="ja-JP" altLang="en-US" sz="2000" b="1" dirty="0" smtClean="0"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）</a:t>
                      </a:r>
                      <a:endParaRPr kumimoji="1" lang="ja-JP" altLang="en-US" sz="2000" b="1" dirty="0"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000" b="1" dirty="0" smtClean="0"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 smtClean="0"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◎総排水量</a:t>
                      </a:r>
                      <a:endParaRPr lang="en-US" altLang="ja-JP" sz="2400" b="1" dirty="0" smtClean="0"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dirty="0" smtClean="0"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　　　（</a:t>
                      </a:r>
                      <a:r>
                        <a:rPr lang="ja-JP" altLang="en-US" sz="2000" b="1" dirty="0" smtClean="0">
                          <a:solidFill>
                            <a:srgbClr val="FF0000"/>
                          </a:solidFill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必須項目</a:t>
                      </a:r>
                      <a:r>
                        <a:rPr lang="ja-JP" altLang="en-US" sz="2000" b="1" dirty="0" smtClean="0">
                          <a:latin typeface="HG創英角ﾎﾟｯﾌﾟ体" pitchFamily="49" charset="-128"/>
                          <a:ea typeface="HG創英角ﾎﾟｯﾌﾟ体" pitchFamily="49" charset="-128"/>
                        </a:rPr>
                        <a:t>）</a:t>
                      </a:r>
                    </a:p>
                    <a:p>
                      <a:endParaRPr kumimoji="1" lang="ja-JP" altLang="en-US" sz="2000" b="1" dirty="0">
                        <a:latin typeface="HG創英角ﾎﾟｯﾌﾟ体" pitchFamily="49" charset="-128"/>
                        <a:ea typeface="HG創英角ﾎﾟｯﾌﾟ体" pitchFamily="49" charset="-128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右矢印 5"/>
          <p:cNvSpPr/>
          <p:nvPr/>
        </p:nvSpPr>
        <p:spPr>
          <a:xfrm>
            <a:off x="3131840" y="1196752"/>
            <a:ext cx="2016224" cy="648072"/>
          </a:xfrm>
          <a:prstGeom prst="rightArrow">
            <a:avLst>
              <a:gd name="adj1" fmla="val 69873"/>
              <a:gd name="adj2" fmla="val 710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FF0000"/>
                </a:solidFill>
              </a:rPr>
              <a:t>物質収支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75856" y="2204864"/>
            <a:ext cx="1656184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rPr>
              <a:t>事業活動</a:t>
            </a:r>
            <a:endParaRPr lang="ja-JP" altLang="en-US" sz="2400" dirty="0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9157" cy="79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255324" y="6360883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◎は必ず把握する項目です</a:t>
            </a:r>
          </a:p>
        </p:txBody>
      </p:sp>
    </p:spTree>
    <p:extLst>
      <p:ext uri="{BB962C8B-B14F-4D97-AF65-F5344CB8AC3E}">
        <p14:creationId xmlns:p14="http://schemas.microsoft.com/office/powerpoint/2010/main" val="4482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88424" y="6396141"/>
            <a:ext cx="576064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b="1" smtClean="0">
                <a:solidFill>
                  <a:srgbClr val="D1282E"/>
                </a:solidFill>
              </a:rPr>
              <a:pPr algn="ctr"/>
              <a:t>15</a:t>
            </a:fld>
            <a:endParaRPr lang="ja-JP" altLang="en-US" sz="1800" b="1" dirty="0">
              <a:solidFill>
                <a:srgbClr val="D1282E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881975" y="552660"/>
            <a:ext cx="5668714" cy="5889829"/>
            <a:chOff x="1845712" y="525053"/>
            <a:chExt cx="5668714" cy="5889829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1845712" y="525054"/>
              <a:ext cx="5035662" cy="5856274"/>
              <a:chOff x="323528" y="980728"/>
              <a:chExt cx="4765110" cy="5481900"/>
            </a:xfrm>
          </p:grpSpPr>
          <p:grpSp>
            <p:nvGrpSpPr>
              <p:cNvPr id="16" name="グループ化 15"/>
              <p:cNvGrpSpPr/>
              <p:nvPr/>
            </p:nvGrpSpPr>
            <p:grpSpPr>
              <a:xfrm>
                <a:off x="323528" y="980728"/>
                <a:ext cx="4765110" cy="5481900"/>
                <a:chOff x="323528" y="980728"/>
                <a:chExt cx="4765110" cy="5481900"/>
              </a:xfrm>
            </p:grpSpPr>
            <p:sp>
              <p:nvSpPr>
                <p:cNvPr id="20" name="下矢印 19"/>
                <p:cNvSpPr/>
                <p:nvPr/>
              </p:nvSpPr>
              <p:spPr>
                <a:xfrm>
                  <a:off x="2843808" y="1412880"/>
                  <a:ext cx="216024" cy="4680416"/>
                </a:xfrm>
                <a:prstGeom prst="downArrow">
                  <a:avLst/>
                </a:prstGeom>
                <a:solidFill>
                  <a:srgbClr val="7A7A7A"/>
                </a:solidFill>
                <a:ln w="28575" cap="flat" cmpd="sng" algn="ctr">
                  <a:solidFill>
                    <a:srgbClr val="7A7A7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1043608" y="2492896"/>
                  <a:ext cx="4032448" cy="374532"/>
                </a:xfrm>
                <a:prstGeom prst="rect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HGP創英角ﾎﾟｯﾌﾟ体" pitchFamily="50" charset="-128"/>
                      <a:ea typeface="HGP創英角ﾎﾟｯﾌﾟ体" pitchFamily="50" charset="-128"/>
                    </a:rPr>
                    <a:t>環境への負荷の自己チェックの実施</a:t>
                  </a:r>
                  <a:endParaRPr kumimoji="0" lang="ja-JP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HGP創英角ﾎﾟｯﾌﾟ体" pitchFamily="50" charset="-128"/>
                    <a:ea typeface="HGP創英角ﾎﾟｯﾌﾟ体" pitchFamily="50" charset="-128"/>
                  </a:endParaRPr>
                </a:p>
              </p:txBody>
            </p:sp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1056190" y="3007503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7A7A7A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環境への取組の自己チェックの実施</a:t>
                  </a:r>
                  <a:endParaRPr kumimoji="0" lang="ja-JP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1043608" y="3501008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環境方針の作成</a:t>
                  </a:r>
                  <a:r>
                    <a:rPr kumimoji="0" lang="ja-JP" alt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（Ｐｌａｎ）</a:t>
                  </a:r>
                  <a:endParaRPr kumimoji="0" lang="ja-JP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1043608" y="4005064"/>
                  <a:ext cx="4045030" cy="34572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環境目標及び活動計画の策定</a:t>
                  </a:r>
                  <a:r>
                    <a:rPr kumimoji="0" lang="ja-JP" alt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（Ｐｌａｎ）</a:t>
                  </a:r>
                  <a:endParaRPr kumimoji="0" lang="ja-JP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1043608" y="5013176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取組状況の確認･評価</a:t>
                  </a:r>
                  <a:r>
                    <a:rPr kumimoji="0" lang="ja-JP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　</a:t>
                  </a:r>
                  <a:r>
                    <a:rPr kumimoji="0" lang="ja-JP" alt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（Ｃｈｅｃｋ）</a:t>
                  </a:r>
                  <a:endParaRPr kumimoji="0" lang="ja-JP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1043608" y="5517232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全体の評価と見直し　</a:t>
                  </a:r>
                  <a:r>
                    <a:rPr kumimoji="0" lang="ja-JP" alt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（Ａｃｔ）</a:t>
                  </a:r>
                  <a:endParaRPr kumimoji="0" lang="ja-JP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1041977" y="1533154"/>
                  <a:ext cx="4032448" cy="37453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76B4">
                        <a:shade val="51000"/>
                        <a:satMod val="130000"/>
                      </a:srgbClr>
                    </a:gs>
                    <a:gs pos="80000">
                      <a:srgbClr val="6076B4">
                        <a:shade val="93000"/>
                        <a:satMod val="130000"/>
                      </a:srgbClr>
                    </a:gs>
                    <a:gs pos="100000">
                      <a:srgbClr val="6076B4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HG創英角ﾎﾟｯﾌﾟ体" pitchFamily="49" charset="-128"/>
                      <a:ea typeface="HG創英角ﾎﾟｯﾌﾟ体" pitchFamily="49" charset="-128"/>
                      <a:cs typeface="+mn-cs"/>
                    </a:rPr>
                    <a:t>実施体制の検討・決定</a:t>
                  </a:r>
                  <a:endParaRPr kumimoji="0" lang="ja-JP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G創英角ﾎﾟｯﾌﾟ体" pitchFamily="49" charset="-128"/>
                    <a:ea typeface="HG創英角ﾎﾟｯﾌﾟ体" pitchFamily="49" charset="-128"/>
                    <a:cs typeface="+mn-cs"/>
                  </a:endParaRPr>
                </a:p>
              </p:txBody>
            </p:sp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1043608" y="1988840"/>
                  <a:ext cx="4032448" cy="345722"/>
                </a:xfrm>
                <a:prstGeom prst="rect">
                  <a:avLst/>
                </a:prstGeom>
                <a:gradFill rotWithShape="1">
                  <a:gsLst>
                    <a:gs pos="0">
                      <a:srgbClr val="C0504D">
                        <a:shade val="51000"/>
                        <a:satMod val="130000"/>
                      </a:srgbClr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HG創英角ﾎﾟｯﾌﾟ体" pitchFamily="49" charset="-128"/>
                      <a:ea typeface="HG創英角ﾎﾟｯﾌﾟ体" pitchFamily="49" charset="-128"/>
                      <a:cs typeface="+mn-cs"/>
                    </a:rPr>
                    <a:t>環境への負荷の把握・評価項目の検討</a:t>
                  </a:r>
                  <a:endParaRPr kumimoji="0" lang="ja-JP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G創英角ﾎﾟｯﾌﾟ体" pitchFamily="49" charset="-128"/>
                    <a:ea typeface="HG創英角ﾎﾟｯﾌﾟ体" pitchFamily="49" charset="-128"/>
                    <a:cs typeface="+mn-cs"/>
                  </a:endParaRPr>
                </a:p>
              </p:txBody>
            </p:sp>
            <p:sp>
              <p:nvSpPr>
                <p:cNvPr id="29" name="正方形/長方形 28"/>
                <p:cNvSpPr/>
                <p:nvPr/>
              </p:nvSpPr>
              <p:spPr>
                <a:xfrm>
                  <a:off x="1043608" y="4509120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計画の実施　</a:t>
                  </a:r>
                  <a:r>
                    <a:rPr kumimoji="0" lang="ja-JP" alt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（Ｄｏ）</a:t>
                  </a:r>
                  <a:endParaRPr kumimoji="0" lang="ja-JP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0" name="正方形/長方形 29"/>
                <p:cNvSpPr/>
                <p:nvPr/>
              </p:nvSpPr>
              <p:spPr>
                <a:xfrm>
                  <a:off x="1043608" y="6093296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環境活動レポートの作成と公表</a:t>
                  </a:r>
                </a:p>
              </p:txBody>
            </p:sp>
            <p:cxnSp>
              <p:nvCxnSpPr>
                <p:cNvPr id="31" name="カギ線コネクタ 30"/>
                <p:cNvCxnSpPr>
                  <a:stCxn id="26" idx="1"/>
                  <a:endCxn id="23" idx="1"/>
                </p:cNvCxnSpPr>
                <p:nvPr/>
              </p:nvCxnSpPr>
              <p:spPr>
                <a:xfrm rot="10800000">
                  <a:off x="1043608" y="3685674"/>
                  <a:ext cx="1588" cy="2016224"/>
                </a:xfrm>
                <a:prstGeom prst="bentConnector3">
                  <a:avLst>
                    <a:gd name="adj1" fmla="val 30615690"/>
                  </a:avLst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323528" y="3955122"/>
                  <a:ext cx="432048" cy="1477328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effectLst/>
                      <a:uLnTx/>
                      <a:uFillTx/>
                      <a:latin typeface="Arial"/>
                      <a:ea typeface="ＭＳ Ｐゴシック"/>
                    </a:rPr>
                    <a:t>継続的改善</a:t>
                  </a:r>
                  <a:endParaRPr kumimoji="0" lang="ja-JP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Arial"/>
                    <a:ea typeface="ＭＳ Ｐゴシック"/>
                  </a:endParaRPr>
                </a:p>
              </p:txBody>
            </p:sp>
            <p:cxnSp>
              <p:nvCxnSpPr>
                <p:cNvPr id="33" name="図形 75"/>
                <p:cNvCxnSpPr>
                  <a:stCxn id="27" idx="1"/>
                </p:cNvCxnSpPr>
                <p:nvPr/>
              </p:nvCxnSpPr>
              <p:spPr>
                <a:xfrm rot="10800000" flipV="1">
                  <a:off x="683573" y="1720419"/>
                  <a:ext cx="358406" cy="1924603"/>
                </a:xfrm>
                <a:prstGeom prst="bentConnector2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4" name="直線矢印コネクタ 33"/>
                <p:cNvCxnSpPr>
                  <a:stCxn id="28" idx="1"/>
                </p:cNvCxnSpPr>
                <p:nvPr/>
              </p:nvCxnSpPr>
              <p:spPr>
                <a:xfrm flipH="1">
                  <a:off x="682580" y="2161701"/>
                  <a:ext cx="361029" cy="14828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5" name="直線矢印コネクタ 34"/>
                <p:cNvCxnSpPr/>
                <p:nvPr/>
              </p:nvCxnSpPr>
              <p:spPr>
                <a:xfrm rot="10800000" flipV="1">
                  <a:off x="680434" y="2686515"/>
                  <a:ext cx="361028" cy="3024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6" name="直線矢印コネクタ 35"/>
                <p:cNvCxnSpPr/>
                <p:nvPr/>
              </p:nvCxnSpPr>
              <p:spPr>
                <a:xfrm rot="10800000" flipV="1">
                  <a:off x="701277" y="3179371"/>
                  <a:ext cx="361028" cy="3024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1043608" y="980728"/>
                  <a:ext cx="4030817" cy="4321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 cap="flat" cmpd="sng" algn="ctr">
                  <a:solidFill>
                    <a:srgbClr val="6076B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ゴシック" pitchFamily="49" charset="-128"/>
                      <a:ea typeface="ＭＳ ゴシック" pitchFamily="49" charset="-128"/>
                      <a:cs typeface="+mn-cs"/>
                    </a:rPr>
                    <a:t>EA21</a:t>
                  </a:r>
                  <a:r>
                    <a:rPr kumimoji="0" lang="ja-JP" alt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ＭＳ ゴシック" pitchFamily="49" charset="-128"/>
                      <a:ea typeface="ＭＳ ゴシック" pitchFamily="49" charset="-128"/>
                      <a:cs typeface="+mn-cs"/>
                    </a:rPr>
                    <a:t>に取り組むことを決定</a:t>
                  </a:r>
                  <a:endParaRPr kumimoji="0" lang="ja-JP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</p:grpSp>
          <p:cxnSp>
            <p:nvCxnSpPr>
              <p:cNvPr id="17" name="直線矢印コネクタ 16"/>
              <p:cNvCxnSpPr>
                <a:endCxn id="24" idx="1"/>
              </p:cNvCxnSpPr>
              <p:nvPr/>
            </p:nvCxnSpPr>
            <p:spPr>
              <a:xfrm flipV="1">
                <a:off x="755576" y="4177925"/>
                <a:ext cx="288032" cy="11806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8" name="直線矢印コネクタ 17"/>
              <p:cNvCxnSpPr>
                <a:stCxn id="32" idx="3"/>
                <a:endCxn id="29" idx="1"/>
              </p:cNvCxnSpPr>
              <p:nvPr/>
            </p:nvCxnSpPr>
            <p:spPr>
              <a:xfrm>
                <a:off x="755576" y="4693786"/>
                <a:ext cx="288032" cy="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9" name="直線矢印コネクタ 18"/>
              <p:cNvCxnSpPr>
                <a:endCxn id="25" idx="1"/>
              </p:cNvCxnSpPr>
              <p:nvPr/>
            </p:nvCxnSpPr>
            <p:spPr>
              <a:xfrm>
                <a:off x="755576" y="5197842"/>
                <a:ext cx="288032" cy="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5" name="円/楕円 4"/>
            <p:cNvSpPr/>
            <p:nvPr/>
          </p:nvSpPr>
          <p:spPr>
            <a:xfrm>
              <a:off x="6866354" y="525053"/>
              <a:ext cx="576064" cy="4616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HGS明朝E"/>
                  <a:cs typeface="+mn-cs"/>
                </a:rPr>
                <a:t>１</a:t>
              </a:r>
            </a:p>
          </p:txBody>
        </p:sp>
        <p:sp>
          <p:nvSpPr>
            <p:cNvPr id="6" name="円/楕円 5"/>
            <p:cNvSpPr/>
            <p:nvPr/>
          </p:nvSpPr>
          <p:spPr>
            <a:xfrm>
              <a:off x="6881374" y="1069039"/>
              <a:ext cx="576064" cy="461665"/>
            </a:xfrm>
            <a:prstGeom prst="ellipse">
              <a:avLst/>
            </a:prstGeom>
            <a:gradFill rotWithShape="1">
              <a:gsLst>
                <a:gs pos="0">
                  <a:srgbClr val="6076B4">
                    <a:shade val="51000"/>
                    <a:satMod val="130000"/>
                  </a:srgbClr>
                </a:gs>
                <a:gs pos="80000">
                  <a:srgbClr val="6076B4">
                    <a:shade val="93000"/>
                    <a:satMod val="130000"/>
                  </a:srgbClr>
                </a:gs>
                <a:gs pos="100000">
                  <a:srgbClr val="6076B4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6076B4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２</a:t>
              </a:r>
            </a:p>
          </p:txBody>
        </p:sp>
        <p:sp>
          <p:nvSpPr>
            <p:cNvPr id="7" name="円/楕円 6"/>
            <p:cNvSpPr/>
            <p:nvPr/>
          </p:nvSpPr>
          <p:spPr>
            <a:xfrm>
              <a:off x="6888420" y="1563766"/>
              <a:ext cx="576064" cy="461665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３</a:t>
              </a:r>
            </a:p>
          </p:txBody>
        </p:sp>
        <p:sp>
          <p:nvSpPr>
            <p:cNvPr id="8" name="円/楕円 7"/>
            <p:cNvSpPr/>
            <p:nvPr/>
          </p:nvSpPr>
          <p:spPr>
            <a:xfrm>
              <a:off x="6881374" y="2065441"/>
              <a:ext cx="576064" cy="461665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</a:rPr>
                <a:t>４</a:t>
              </a:r>
            </a:p>
          </p:txBody>
        </p:sp>
        <p:sp>
          <p:nvSpPr>
            <p:cNvPr id="9" name="円/楕円 8"/>
            <p:cNvSpPr/>
            <p:nvPr/>
          </p:nvSpPr>
          <p:spPr>
            <a:xfrm>
              <a:off x="6866354" y="2623133"/>
              <a:ext cx="576064" cy="461665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HGS明朝E"/>
                  <a:cs typeface="+mn-cs"/>
                </a:rPr>
                <a:t>５</a:t>
              </a: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6881374" y="3183895"/>
              <a:ext cx="576064" cy="461665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HGS明朝E"/>
                  <a:cs typeface="+mn-cs"/>
                </a:rPr>
                <a:t>６</a:t>
              </a: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6888420" y="3728001"/>
              <a:ext cx="576064" cy="461665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HGS明朝E"/>
                  <a:cs typeface="+mn-cs"/>
                </a:rPr>
                <a:t>７</a:t>
              </a: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6866354" y="4260853"/>
              <a:ext cx="576064" cy="461665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HGS明朝E"/>
                  <a:cs typeface="+mn-cs"/>
                </a:rPr>
                <a:t>８</a:t>
              </a: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6881374" y="4785259"/>
              <a:ext cx="576064" cy="461665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HGS明朝E"/>
                  <a:cs typeface="+mn-cs"/>
                </a:rPr>
                <a:t>９</a:t>
              </a: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6866354" y="5337812"/>
              <a:ext cx="648072" cy="461665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HGS明朝E"/>
                  <a:cs typeface="+mn-cs"/>
                </a:rPr>
                <a:t>10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HGS明朝E"/>
                <a:cs typeface="+mn-cs"/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852416" y="5953217"/>
              <a:ext cx="648072" cy="461665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alatino Linotype"/>
                  <a:ea typeface="HGS明朝E"/>
                  <a:cs typeface="+mn-cs"/>
                </a:rPr>
                <a:t>11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HGS明朝E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6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912768" cy="7200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ja-JP" altLang="en-US" sz="4800" dirty="0">
                <a:latin typeface="HGP創英角ﾎﾟｯﾌﾟ体" pitchFamily="50" charset="-128"/>
                <a:ea typeface="HGP創英角ﾎﾟｯﾌﾟ体" pitchFamily="50" charset="-128"/>
              </a:rPr>
              <a:t>環境への負荷</a:t>
            </a:r>
            <a:r>
              <a:rPr lang="ja-JP" altLang="en-US" sz="4800" dirty="0" smtClean="0">
                <a:latin typeface="HGP創英角ﾎﾟｯﾌﾟ体" pitchFamily="50" charset="-128"/>
                <a:ea typeface="HGP創英角ﾎﾟｯﾌﾟ体" pitchFamily="50" charset="-128"/>
              </a:rPr>
              <a:t>の実態把握</a:t>
            </a:r>
            <a:endParaRPr kumimoji="1" lang="ja-JP" altLang="en-US" sz="48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389164" y="6381328"/>
            <a:ext cx="658416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2000" b="1" smtClean="0">
                <a:solidFill>
                  <a:srgbClr val="D1282E"/>
                </a:solidFill>
              </a:rPr>
              <a:pPr algn="ctr"/>
              <a:t>16</a:t>
            </a:fld>
            <a:endParaRPr lang="ja-JP" altLang="en-US" sz="2000" b="1" dirty="0">
              <a:solidFill>
                <a:srgbClr val="D1282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7642" y="1844824"/>
            <a:ext cx="800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地球環境や生態系に与えるダメージ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907940" y="3212976"/>
            <a:ext cx="734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solidFill>
                  <a:srgbClr val="C00000"/>
                </a:solidFill>
              </a:rPr>
              <a:t>二酸化炭素</a:t>
            </a:r>
            <a:r>
              <a:rPr lang="ja-JP" altLang="en-US" sz="4400" b="1" dirty="0">
                <a:solidFill>
                  <a:srgbClr val="000000"/>
                </a:solidFill>
              </a:rPr>
              <a:t>の増加による</a:t>
            </a:r>
            <a:r>
              <a:rPr lang="ja-JP" altLang="en-US" sz="4400" b="1" dirty="0">
                <a:solidFill>
                  <a:srgbClr val="DF3507"/>
                </a:solidFill>
              </a:rPr>
              <a:t>温暖化現象</a:t>
            </a:r>
            <a:r>
              <a:rPr lang="ja-JP" altLang="en-US" sz="4400" b="1" dirty="0">
                <a:solidFill>
                  <a:srgbClr val="000000"/>
                </a:solidFill>
              </a:rPr>
              <a:t>。</a:t>
            </a:r>
            <a:r>
              <a:rPr lang="ja-JP" altLang="en-US" sz="4400" b="1" dirty="0">
                <a:solidFill>
                  <a:srgbClr val="0070C0"/>
                </a:solidFill>
              </a:rPr>
              <a:t>大気・水質汚染</a:t>
            </a:r>
            <a:r>
              <a:rPr lang="ja-JP" altLang="en-US" sz="4400" b="1" dirty="0" smtClean="0">
                <a:solidFill>
                  <a:srgbClr val="000000"/>
                </a:solidFill>
              </a:rPr>
              <a:t>など</a:t>
            </a:r>
            <a:endParaRPr lang="en-US" altLang="ja-JP" sz="44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3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45456" cy="922114"/>
          </a:xfrm>
        </p:spPr>
        <p:txBody>
          <a:bodyPr>
            <a:norm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環境負荷の結果⇒生態系の破壊</a:t>
            </a:r>
            <a:endParaRPr kumimoji="1" lang="ja-JP" altLang="en-US" sz="4400" dirty="0">
              <a:solidFill>
                <a:srgbClr val="C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2052" name="Picture 4" descr="干ばつ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83" y="1504532"/>
            <a:ext cx="2952328" cy="206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zyukukankyo.com/images/column/deforestation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40" y="1561602"/>
            <a:ext cx="2915864" cy="19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411760" y="6495702"/>
            <a:ext cx="5868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http://www.plus-blog.sportsnavi.com/buruta/article/29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144" y="35452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758085">
                    <a:lumMod val="75000"/>
                  </a:srgbClr>
                </a:solidFill>
                <a:latin typeface="HGS明朝E"/>
              </a:rPr>
              <a:t>干ばつ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52280" y="3545264"/>
            <a:ext cx="291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758085">
                    <a:lumMod val="75000"/>
                  </a:srgbClr>
                </a:solidFill>
                <a:latin typeface="HGS明朝E"/>
              </a:rPr>
              <a:t>森林破壊</a:t>
            </a:r>
          </a:p>
        </p:txBody>
      </p:sp>
      <p:pic>
        <p:nvPicPr>
          <p:cNvPr id="2056" name="Picture 8" descr="酸性雨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16" y="1561602"/>
            <a:ext cx="2589544" cy="194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32216" y="3565012"/>
            <a:ext cx="226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758085">
                    <a:lumMod val="75000"/>
                  </a:srgbClr>
                </a:solidFill>
                <a:latin typeface="HGS明朝E"/>
              </a:rPr>
              <a:t>酸性雨</a:t>
            </a:r>
          </a:p>
        </p:txBody>
      </p:sp>
      <p:pic>
        <p:nvPicPr>
          <p:cNvPr id="2059" name="Picture 11" descr="http://banmakoto.air-nifty.com/blues/images/white_4_thumb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49" y="3970186"/>
            <a:ext cx="2858997" cy="185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www.g-live.jp/topics/topics-images/Donghu-lake.gif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71" y="3970186"/>
            <a:ext cx="2784042" cy="185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www.g-live.jp/topics/topics-images/steel-mills.gif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12" y="3970185"/>
            <a:ext cx="2773653" cy="185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5951113" y="5828534"/>
            <a:ext cx="277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758085">
                    <a:lumMod val="75000"/>
                  </a:srgbClr>
                </a:solidFill>
                <a:latin typeface="HGS明朝E"/>
              </a:rPr>
              <a:t>大気汚染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67071" y="5828534"/>
            <a:ext cx="273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758085">
                    <a:lumMod val="75000"/>
                  </a:srgbClr>
                </a:solidFill>
                <a:latin typeface="HGS明朝E"/>
              </a:rPr>
              <a:t>水質汚染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0949" y="5828534"/>
            <a:ext cx="277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758085">
                    <a:lumMod val="75000"/>
                  </a:srgbClr>
                </a:solidFill>
                <a:latin typeface="HGS明朝E"/>
              </a:rPr>
              <a:t>白い泡の川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7039ACF-13B3-4A59-9A68-53D17D658FCA}" type="slidenum">
              <a:rPr lang="ja-JP" altLang="en-US" sz="1800" b="1" smtClean="0">
                <a:solidFill>
                  <a:srgbClr val="DF3507"/>
                </a:solidFill>
              </a:rPr>
              <a:pPr algn="ctr"/>
              <a:t>17</a:t>
            </a:fld>
            <a:endParaRPr lang="ja-JP" altLang="en-US" sz="1800" b="1" dirty="0">
              <a:solidFill>
                <a:srgbClr val="DF35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92888" cy="86409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ja-JP" altLang="en-US" sz="4400" dirty="0" smtClean="0">
                <a:latin typeface="HGP創英角ﾎﾟｯﾌﾟ体" pitchFamily="50" charset="-128"/>
                <a:ea typeface="HGP創英角ﾎﾟｯﾌﾟ体" pitchFamily="50" charset="-128"/>
              </a:rPr>
              <a:t>環境への負荷の自己チェック</a:t>
            </a:r>
            <a:endParaRPr kumimoji="1" lang="ja-JP" altLang="en-US" sz="4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572813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smtClean="0">
                <a:solidFill>
                  <a:srgbClr val="D1282E"/>
                </a:solidFill>
              </a:rPr>
              <a:pPr algn="ctr"/>
              <a:t>18</a:t>
            </a:fld>
            <a:endParaRPr lang="ja-JP" altLang="en-US" sz="1800" dirty="0">
              <a:solidFill>
                <a:srgbClr val="D1282E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07504" y="1484784"/>
          <a:ext cx="8856979" cy="4792856"/>
        </p:xfrm>
        <a:graphic>
          <a:graphicData uri="http://schemas.openxmlformats.org/drawingml/2006/table">
            <a:tbl>
              <a:tblPr/>
              <a:tblGrid>
                <a:gridCol w="1500013"/>
                <a:gridCol w="579642"/>
                <a:gridCol w="564777"/>
                <a:gridCol w="564777"/>
                <a:gridCol w="564777"/>
                <a:gridCol w="564777"/>
                <a:gridCol w="564777"/>
                <a:gridCol w="564777"/>
                <a:gridCol w="564777"/>
                <a:gridCol w="564777"/>
                <a:gridCol w="564777"/>
                <a:gridCol w="564777"/>
                <a:gridCol w="564777"/>
                <a:gridCol w="564777"/>
              </a:tblGrid>
              <a:tr h="47525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7736" marR="7736" marT="77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単位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4</a:t>
                      </a:r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月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5</a:t>
                      </a:r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月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6</a:t>
                      </a:r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月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7</a:t>
                      </a:r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月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8</a:t>
                      </a:r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月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9</a:t>
                      </a:r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月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10</a:t>
                      </a:r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月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11</a:t>
                      </a:r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月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12</a:t>
                      </a:r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月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1</a:t>
                      </a:r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月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2</a:t>
                      </a:r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月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3</a:t>
                      </a:r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月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電力</a:t>
                      </a:r>
                    </a:p>
                  </a:txBody>
                  <a:tcPr marL="7736" marR="7736" marT="77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ｋWh 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1,200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1,300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1,400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2,000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2,200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1,900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1,500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1,200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1,300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1,400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1,300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1,100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just" fontAlgn="b"/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灯油</a:t>
                      </a:r>
                    </a:p>
                  </a:txBody>
                  <a:tcPr marL="7736" marR="7736" marT="77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L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100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20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50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150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350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300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200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A</a:t>
                      </a:r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重油</a:t>
                      </a:r>
                    </a:p>
                  </a:txBody>
                  <a:tcPr marL="7736" marR="7736" marT="77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L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just" fontAlgn="b"/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都市ガス</a:t>
                      </a:r>
                    </a:p>
                  </a:txBody>
                  <a:tcPr marL="7736" marR="7736" marT="77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Nｍ３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just" fontAlgn="b"/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液化天然ガス</a:t>
                      </a:r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(LNG)</a:t>
                      </a:r>
                    </a:p>
                  </a:txBody>
                  <a:tcPr marL="7736" marR="7736" marT="77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ｋｇ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just" fontAlgn="b"/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液化石油ガス</a:t>
                      </a:r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(LPG)</a:t>
                      </a:r>
                    </a:p>
                  </a:txBody>
                  <a:tcPr marL="7736" marR="7736" marT="77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ｋｇ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30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50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20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20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20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10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15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15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15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just" fontAlgn="b"/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ガソリン</a:t>
                      </a:r>
                    </a:p>
                  </a:txBody>
                  <a:tcPr marL="7736" marR="7736" marT="77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L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200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300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350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380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300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400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450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200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450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500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350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450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just" fontAlgn="b"/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軽油</a:t>
                      </a:r>
                    </a:p>
                  </a:txBody>
                  <a:tcPr marL="7736" marR="7736" marT="77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L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100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120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130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120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140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160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120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150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170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180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140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140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algn="just" fontAlgn="b"/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その他</a:t>
                      </a:r>
                    </a:p>
                  </a:txBody>
                  <a:tcPr marL="7736" marR="7736" marT="77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 dirty="0"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7736" marR="7736" marT="7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51520" y="1052736"/>
            <a:ext cx="439248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FFFFF"/>
                </a:solidFill>
              </a:rPr>
              <a:t>総エネルギー初期環境調査表</a:t>
            </a:r>
            <a:r>
              <a:rPr lang="en-US" altLang="ja-JP" sz="2000" b="1" dirty="0">
                <a:solidFill>
                  <a:srgbClr val="FFFFFF"/>
                </a:solidFill>
              </a:rPr>
              <a:t>【</a:t>
            </a:r>
            <a:r>
              <a:rPr lang="ja-JP" altLang="en-US" sz="2000" b="1" dirty="0">
                <a:solidFill>
                  <a:srgbClr val="FFFFFF"/>
                </a:solidFill>
              </a:rPr>
              <a:t>例</a:t>
            </a:r>
            <a:r>
              <a:rPr lang="en-US" altLang="ja-JP" sz="2000" b="1" dirty="0">
                <a:solidFill>
                  <a:srgbClr val="FFFFFF"/>
                </a:solidFill>
              </a:rPr>
              <a:t>】</a:t>
            </a:r>
            <a:endParaRPr lang="ja-JP" altLang="en-US" sz="2000" b="1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9157" cy="79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72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432048" cy="365125"/>
          </a:xfrm>
        </p:spPr>
        <p:txBody>
          <a:bodyPr/>
          <a:lstStyle/>
          <a:p>
            <a:fld id="{47039ACF-13B3-4A59-9A68-53D17D658FCA}" type="slidenum">
              <a:rPr lang="ja-JP" altLang="en-US" sz="1800" b="1" smtClean="0">
                <a:solidFill>
                  <a:srgbClr val="D1282E"/>
                </a:solidFill>
              </a:rPr>
              <a:pPr/>
              <a:t>19</a:t>
            </a:fld>
            <a:endParaRPr lang="ja-JP" altLang="en-US" sz="1800" b="1" dirty="0">
              <a:solidFill>
                <a:srgbClr val="D1282E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281542"/>
              </p:ext>
            </p:extLst>
          </p:nvPr>
        </p:nvGraphicFramePr>
        <p:xfrm>
          <a:off x="251521" y="116635"/>
          <a:ext cx="8208914" cy="67460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40863"/>
                <a:gridCol w="1018677"/>
                <a:gridCol w="1488760"/>
                <a:gridCol w="757221"/>
                <a:gridCol w="701131"/>
                <a:gridCol w="701131"/>
                <a:gridCol w="701131"/>
              </a:tblGrid>
              <a:tr h="252229">
                <a:tc gridSpan="7">
                  <a:txBody>
                    <a:bodyPr/>
                    <a:lstStyle/>
                    <a:p>
                      <a:pPr algn="l" fontAlgn="t"/>
                      <a:r>
                        <a:rPr lang="ja-JP" altLang="en-US" sz="1800" b="1" u="none" strike="noStrike" dirty="0">
                          <a:solidFill>
                            <a:srgbClr val="00B0F0"/>
                          </a:solidFill>
                          <a:effectLst/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２．環境への負荷の状況（取りまとめ表）</a:t>
                      </a:r>
                      <a:endParaRPr lang="ja-JP" alt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 marL="7866" marR="7866" marT="7866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ja-JP" altLang="en-US" sz="12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ja-JP" altLang="en-US" sz="1200" b="0" i="0" u="none" strike="noStrike">
                        <a:effectLst/>
                        <a:latin typeface="ＭＳ Ｐゴシック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ja-JP" altLang="en-US" sz="1200" b="0" i="0" u="none" strike="noStrike">
                        <a:effectLst/>
                        <a:latin typeface="ＭＳ Ｐゴシック"/>
                      </a:endParaRPr>
                    </a:p>
                  </a:txBody>
                  <a:tcPr marL="7866" marR="7866" marT="7866" marB="0"/>
                </a:tc>
              </a:tr>
              <a:tr h="202412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ja-JP" alt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環境への負荷</a:t>
                      </a:r>
                      <a:endParaRPr lang="ja-JP" alt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単位</a:t>
                      </a:r>
                      <a:endParaRPr lang="ja-JP" alt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ja-JP" alt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年</a:t>
                      </a:r>
                      <a:endParaRPr lang="ja-JP" alt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ja-JP" alt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年</a:t>
                      </a:r>
                      <a:endParaRPr lang="ja-JP" alt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ja-JP" alt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年</a:t>
                      </a:r>
                      <a:endParaRPr lang="ja-JP" alt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>
                    <a:solidFill>
                      <a:srgbClr val="FFFF00"/>
                    </a:solidFill>
                  </a:tcPr>
                </a:tc>
              </a:tr>
              <a:tr h="20241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b="0" u="none" strike="noStrike" dirty="0">
                          <a:effectLst/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①　温室効果ガス排出量</a:t>
                      </a:r>
                      <a:endParaRPr lang="ja-JP" altLang="en-US" sz="1400" b="0" i="0" u="none" strike="noStrike" dirty="0">
                        <a:effectLst/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 marL="7866" marR="7866" marT="7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ja-JP" alt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二酸化炭素</a:t>
                      </a:r>
                      <a:endParaRPr lang="ja-JP" alt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Kg-CO</a:t>
                      </a:r>
                      <a:r>
                        <a:rPr lang="en-US" sz="1400" u="none" strike="noStrike" baseline="-25000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</a:tr>
              <a:tr h="20241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altLang="ja-JP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(                               )</a:t>
                      </a:r>
                      <a:endParaRPr lang="en-US" altLang="ja-JP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Kg-CO</a:t>
                      </a:r>
                      <a:r>
                        <a:rPr lang="en-US" sz="1400" u="none" strike="noStrike" baseline="-25000">
                          <a:effectLst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</a:tr>
              <a:tr h="20241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altLang="ja-JP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(                               )</a:t>
                      </a:r>
                      <a:endParaRPr lang="en-US" altLang="ja-JP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kg-CO</a:t>
                      </a:r>
                      <a:r>
                        <a:rPr lang="en-US" sz="1400" u="none" strike="noStrike" baseline="-25000">
                          <a:effectLst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</a:tr>
              <a:tr h="202412">
                <a:tc>
                  <a:txBody>
                    <a:bodyPr/>
                    <a:lstStyle/>
                    <a:p>
                      <a:pPr algn="just" fontAlgn="b"/>
                      <a:r>
                        <a:rPr lang="ja-JP" altLang="en-US" sz="1400" b="1" u="none" strike="noStrike" dirty="0">
                          <a:effectLst/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②　廃棄物排出量</a:t>
                      </a:r>
                      <a:r>
                        <a:rPr lang="ja-JP" altLang="en-US" sz="1400" b="0" u="none" strike="noStrike" dirty="0">
                          <a:effectLst/>
                        </a:rPr>
                        <a:t>及び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一般廃棄物</a:t>
                      </a:r>
                      <a:endParaRPr lang="ja-JP" alt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ja-JP" altLang="en-US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（　　　　　　　　　）</a:t>
                      </a:r>
                      <a:endParaRPr lang="ja-JP" altLang="en-US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ＭＳ Ｐゴシック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</a:tr>
              <a:tr h="202412">
                <a:tc>
                  <a:txBody>
                    <a:bodyPr/>
                    <a:lstStyle/>
                    <a:p>
                      <a:pPr algn="just" fontAlgn="b"/>
                      <a:r>
                        <a:rPr lang="zh-TW" altLang="en-US" sz="1400" u="none" strike="noStrike" dirty="0">
                          <a:effectLst/>
                        </a:rPr>
                        <a:t>廃棄物最終処分量</a:t>
                      </a:r>
                      <a:endParaRPr lang="zh-TW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ja-JP" altLang="en-US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（　　　　　　　　　）</a:t>
                      </a:r>
                      <a:endParaRPr lang="ja-JP" altLang="en-US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ＭＳ Ｐゴシック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</a:tr>
              <a:tr h="202412">
                <a:tc>
                  <a:txBody>
                    <a:bodyPr/>
                    <a:lstStyle/>
                    <a:p>
                      <a:pPr algn="just" fontAlgn="b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ja-JP" altLang="en-US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最終処分量</a:t>
                      </a:r>
                      <a:endParaRPr lang="ja-JP" altLang="en-US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ＭＳ Ｐゴシック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</a:tr>
              <a:tr h="202412">
                <a:tc>
                  <a:txBody>
                    <a:bodyPr/>
                    <a:lstStyle/>
                    <a:p>
                      <a:pPr algn="just" fontAlgn="b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産業廃棄物</a:t>
                      </a:r>
                      <a:endParaRPr lang="ja-JP" alt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ja-JP" altLang="en-US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（　　　　　　　　　）</a:t>
                      </a:r>
                      <a:endParaRPr lang="ja-JP" altLang="en-US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ＭＳ Ｐゴシック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</a:tr>
              <a:tr h="202412">
                <a:tc>
                  <a:txBody>
                    <a:bodyPr/>
                    <a:lstStyle/>
                    <a:p>
                      <a:pPr algn="just" fontAlgn="b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ja-JP" altLang="en-US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（　　　　　　　　　）</a:t>
                      </a:r>
                      <a:endParaRPr lang="ja-JP" altLang="en-US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ＭＳ Ｐゴシック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</a:tr>
              <a:tr h="202412">
                <a:tc>
                  <a:txBody>
                    <a:bodyPr/>
                    <a:lstStyle/>
                    <a:p>
                      <a:pPr algn="just" fontAlgn="b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ja-JP" altLang="en-US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最終処分量</a:t>
                      </a:r>
                      <a:endParaRPr lang="ja-JP" altLang="en-US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ＭＳ Ｐゴシック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 anchor="b"/>
                </a:tc>
              </a:tr>
              <a:tr h="20241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b="0" u="none" strike="noStrike" dirty="0">
                          <a:effectLst/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③－１　総排水量</a:t>
                      </a:r>
                      <a:endParaRPr lang="ja-JP" altLang="en-US" sz="1400" b="0" i="0" u="none" strike="noStrike" dirty="0">
                        <a:effectLst/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 marL="7866" marR="7866" marT="7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ja-JP" alt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公共用水域</a:t>
                      </a:r>
                      <a:endParaRPr lang="ja-JP" alt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r>
                        <a:rPr lang="en-US" sz="1400" u="none" strike="noStrike" baseline="30000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</a:tr>
              <a:tr h="20802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ja-JP" alt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下水道</a:t>
                      </a:r>
                      <a:endParaRPr lang="ja-JP" alt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m</a:t>
                      </a:r>
                      <a:r>
                        <a:rPr lang="en-US" sz="1400" u="none" strike="noStrike" baseline="30000">
                          <a:effectLst/>
                        </a:rPr>
                        <a:t>3</a:t>
                      </a:r>
                      <a:endParaRPr 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</a:tr>
              <a:tr h="20241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b="0" u="none" strike="noStrike" dirty="0">
                          <a:effectLst/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③－２　水使用量</a:t>
                      </a:r>
                      <a:endParaRPr lang="ja-JP" altLang="en-US" sz="1400" b="0" i="0" u="none" strike="noStrike" dirty="0">
                        <a:effectLst/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 marL="7866" marR="7866" marT="7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ja-JP" alt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上水</a:t>
                      </a:r>
                      <a:endParaRPr lang="ja-JP" alt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r>
                        <a:rPr lang="en-US" sz="1400" u="none" strike="noStrike" baseline="30000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</a:tr>
              <a:tr h="20241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ja-JP" alt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工業用水</a:t>
                      </a:r>
                      <a:endParaRPr lang="ja-JP" alt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r>
                        <a:rPr lang="en-US" sz="1400" u="none" strike="noStrike" baseline="30000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</a:tr>
              <a:tr h="20802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ja-JP" alt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地下水</a:t>
                      </a:r>
                      <a:endParaRPr lang="ja-JP" alt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r>
                        <a:rPr lang="en-US" sz="1400" u="none" strike="noStrike" baseline="30000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</a:tr>
              <a:tr h="20241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b="0" u="none" strike="noStrike" dirty="0">
                          <a:effectLst/>
                          <a:latin typeface="HGP創英角ﾎﾟｯﾌﾟ体" pitchFamily="50" charset="-128"/>
                          <a:ea typeface="HGP創英角ﾎﾟｯﾌﾟ体" pitchFamily="50" charset="-128"/>
                        </a:rPr>
                        <a:t>④　化学物質使用量</a:t>
                      </a:r>
                      <a:endParaRPr lang="ja-JP" altLang="en-US" sz="1400" b="0" i="0" u="none" strike="noStrike" dirty="0">
                        <a:effectLst/>
                        <a:latin typeface="HGP創英角ﾎﾟｯﾌﾟ体" pitchFamily="50" charset="-128"/>
                        <a:ea typeface="HGP創英角ﾎﾟｯﾌﾟ体" pitchFamily="50" charset="-128"/>
                      </a:endParaRPr>
                    </a:p>
                  </a:txBody>
                  <a:tcPr marL="7866" marR="7866" marT="7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ja-JP" alt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　</a:t>
                      </a:r>
                      <a:endParaRPr lang="ja-JP" alt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kg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</a:tr>
              <a:tr h="20241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ja-JP" alt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　</a:t>
                      </a:r>
                      <a:endParaRPr lang="ja-JP" alt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kg</a:t>
                      </a:r>
                      <a:endParaRPr 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</a:tr>
              <a:tr h="235398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ja-JP" alt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　</a:t>
                      </a:r>
                      <a:endParaRPr lang="ja-JP" alt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kg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</a:tr>
              <a:tr h="230196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b="1" u="none" strike="noStrike" dirty="0">
                          <a:effectLst/>
                        </a:rPr>
                        <a:t>⑤　エネルギー使用量</a:t>
                      </a:r>
                      <a:endParaRPr lang="ja-JP" altLang="en-US" sz="14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ja-JP" alt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購入電力（新エネルギーを除く）</a:t>
                      </a:r>
                      <a:endParaRPr lang="ja-JP" alt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MJ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</a:tr>
              <a:tr h="20241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ja-JP" alt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化石燃料</a:t>
                      </a:r>
                      <a:endParaRPr lang="ja-JP" alt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MJ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</a:tr>
              <a:tr h="20241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ja-JP" alt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新エネルギー</a:t>
                      </a:r>
                      <a:endParaRPr lang="ja-JP" alt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MJ</a:t>
                      </a:r>
                      <a:endParaRPr 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</a:tr>
              <a:tr h="20241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ja-JP" alt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その他</a:t>
                      </a:r>
                      <a:endParaRPr lang="ja-JP" alt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MJ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</a:tr>
              <a:tr h="202412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b="1" u="none" strike="noStrike" dirty="0">
                          <a:effectLst/>
                        </a:rPr>
                        <a:t>⑥　物質使用量</a:t>
                      </a:r>
                      <a:endParaRPr lang="zh-TW" altLang="en-US" sz="14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ja-JP" alt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資源使用量</a:t>
                      </a:r>
                      <a:endParaRPr lang="ja-JP" alt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t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</a:tr>
              <a:tr h="20241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zh-TW" alt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循環資源使用量</a:t>
                      </a:r>
                      <a:endParaRPr lang="zh-TW" alt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t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</a:tr>
              <a:tr h="20241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b="1" u="none" strike="noStrike" dirty="0">
                          <a:effectLst/>
                        </a:rPr>
                        <a:t>⑦　サイト内で循環的利用を</a:t>
                      </a:r>
                      <a:endParaRPr lang="ja-JP" altLang="en-US" sz="14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ja-JP" alt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利用された物質量</a:t>
                      </a:r>
                      <a:endParaRPr lang="ja-JP" alt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t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</a:tr>
              <a:tr h="20802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b="1" u="none" strike="noStrike" dirty="0">
                          <a:effectLst/>
                        </a:rPr>
                        <a:t>    行っている物質量等</a:t>
                      </a:r>
                      <a:endParaRPr lang="ja-JP" altLang="en-US" sz="14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ja-JP" alt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水の利用量</a:t>
                      </a:r>
                      <a:endParaRPr lang="ja-JP" alt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r>
                        <a:rPr lang="en-US" sz="1400" u="none" strike="noStrike" baseline="30000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</a:tr>
              <a:tr h="20241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b="1" u="none" strike="noStrike" dirty="0">
                          <a:effectLst/>
                        </a:rPr>
                        <a:t>⑧　総製品生産量または</a:t>
                      </a:r>
                      <a:endParaRPr lang="ja-JP" altLang="en-US" sz="14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zh-TW" alt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製品生産量等</a:t>
                      </a:r>
                      <a:endParaRPr lang="zh-TW" alt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t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</a:tr>
              <a:tr h="24641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b="1" u="none" strike="noStrike" dirty="0">
                          <a:effectLst/>
                        </a:rPr>
                        <a:t>　　総商品販売量</a:t>
                      </a:r>
                      <a:endParaRPr lang="zh-TW" altLang="en-US" sz="14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ja-JP" alt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環境負荷低減に資する製品等</a:t>
                      </a:r>
                      <a:endParaRPr lang="ja-JP" alt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t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</a:tr>
              <a:tr h="20241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zh-CN" alt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容器包装使用量</a:t>
                      </a:r>
                      <a:endParaRPr lang="zh-CN" alt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t</a:t>
                      </a:r>
                      <a:endParaRPr 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866" marR="7866" marT="786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6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EA21</a:t>
            </a:r>
            <a:r>
              <a:rPr kumimoji="1" lang="ja-JP" altLang="en-US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認証・登録手順の説明内容</a:t>
            </a:r>
            <a:endParaRPr kumimoji="1" lang="ja-JP" altLang="en-US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99592" y="1725431"/>
            <a:ext cx="7560840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１</a:t>
            </a:r>
            <a:r>
              <a:rPr lang="ja-JP" altLang="en-US" sz="3600" dirty="0" smtClean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．</a:t>
            </a:r>
            <a:r>
              <a:rPr lang="en-US" altLang="zh-TW" sz="3600" dirty="0" smtClean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EA21</a:t>
            </a:r>
            <a:r>
              <a:rPr lang="zh-TW" altLang="en-US" sz="3600" dirty="0" smtClean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構築手順</a:t>
            </a:r>
            <a:r>
              <a:rPr lang="ja-JP" altLang="en-US" sz="3600" dirty="0" smtClean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の概要</a:t>
            </a:r>
            <a:endParaRPr lang="en-US" altLang="ja-JP" sz="3600" dirty="0" smtClean="0">
              <a:solidFill>
                <a:srgbClr val="00B0F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3600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２．</a:t>
            </a:r>
            <a:r>
              <a:rPr lang="en-US" altLang="ja-JP" sz="3600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EA21</a:t>
            </a:r>
            <a:r>
              <a:rPr lang="ja-JP" altLang="en-US" sz="3600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認証・</a:t>
            </a:r>
            <a:r>
              <a:rPr lang="ja-JP" altLang="en-US" sz="3600" dirty="0" smtClean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登録手続き手順</a:t>
            </a:r>
            <a:endParaRPr lang="en-US" altLang="ja-JP" sz="3600" dirty="0" smtClean="0">
              <a:solidFill>
                <a:srgbClr val="00B0F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3600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３．</a:t>
            </a:r>
            <a:r>
              <a:rPr lang="en-US" altLang="ja-JP" sz="3600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EA21</a:t>
            </a:r>
            <a:r>
              <a:rPr lang="ja-JP" altLang="en-US" sz="3600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認証・登録</a:t>
            </a:r>
            <a:r>
              <a:rPr lang="ja-JP" altLang="en-US" sz="3600" dirty="0" smtClean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スケジュール</a:t>
            </a:r>
            <a:endParaRPr lang="en-US" altLang="ja-JP" sz="3600" dirty="0" smtClean="0">
              <a:solidFill>
                <a:srgbClr val="00B0F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3600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４</a:t>
            </a:r>
            <a:r>
              <a:rPr lang="ja-JP" altLang="en-US" sz="3600" dirty="0" smtClean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．</a:t>
            </a:r>
            <a:r>
              <a:rPr lang="en-US" altLang="ja-JP" sz="3600" dirty="0" smtClean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EA21</a:t>
            </a:r>
            <a:r>
              <a:rPr lang="ja-JP" altLang="en-US" sz="3600" dirty="0" smtClean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環境経営システム構築手順</a:t>
            </a:r>
            <a:endParaRPr lang="en-US" altLang="ja-JP" sz="3600" dirty="0" smtClean="0">
              <a:solidFill>
                <a:srgbClr val="00B0F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3600" dirty="0" smtClean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５．</a:t>
            </a:r>
            <a:r>
              <a:rPr lang="en-US" altLang="ja-JP" sz="3600" dirty="0" smtClean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EA21</a:t>
            </a:r>
            <a:r>
              <a:rPr lang="ja-JP" altLang="en-US" sz="3600" dirty="0" smtClean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環境活動レポート作成手順</a:t>
            </a:r>
            <a:endParaRPr lang="en-US" altLang="ja-JP" sz="3600" dirty="0" smtClean="0">
              <a:solidFill>
                <a:srgbClr val="00B0F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3600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６</a:t>
            </a:r>
            <a:r>
              <a:rPr lang="ja-JP" altLang="en-US" sz="3600" dirty="0" smtClean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．</a:t>
            </a:r>
            <a:r>
              <a:rPr lang="en-US" altLang="ja-JP" sz="3600" dirty="0" smtClean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EA21</a:t>
            </a:r>
            <a:r>
              <a:rPr lang="ja-JP" altLang="en-US" sz="3600" dirty="0" smtClean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認証・登録費用</a:t>
            </a:r>
            <a:endParaRPr lang="ja-JP" altLang="en-US" sz="3600" dirty="0">
              <a:solidFill>
                <a:srgbClr val="00B0F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</p:spPr>
        <p:txBody>
          <a:bodyPr/>
          <a:lstStyle/>
          <a:p>
            <a:pPr algn="ctr"/>
            <a:fld id="{445C1E94-D05A-4E6E-B12E-1563EEB01FA3}" type="slidenum">
              <a:rPr lang="ja-JP" altLang="en-US" sz="1800" b="1" smtClean="0">
                <a:solidFill>
                  <a:srgbClr val="DF3507"/>
                </a:solidFill>
              </a:rPr>
              <a:pPr algn="ctr"/>
              <a:t>2</a:t>
            </a:fld>
            <a:endParaRPr lang="ja-JP" altLang="en-US" sz="1800" b="1" dirty="0">
              <a:solidFill>
                <a:srgbClr val="DF35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28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60432" y="6415969"/>
            <a:ext cx="576064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b="1" smtClean="0">
                <a:solidFill>
                  <a:srgbClr val="D1282E"/>
                </a:solidFill>
              </a:rPr>
              <a:pPr algn="ctr"/>
              <a:t>20</a:t>
            </a:fld>
            <a:endParaRPr lang="ja-JP" altLang="en-US" sz="1800" b="1" dirty="0">
              <a:solidFill>
                <a:srgbClr val="D1282E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881975" y="552660"/>
            <a:ext cx="5668714" cy="5889829"/>
            <a:chOff x="1845712" y="525053"/>
            <a:chExt cx="5668714" cy="5889829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1845712" y="525054"/>
              <a:ext cx="5035662" cy="5856274"/>
              <a:chOff x="323528" y="980728"/>
              <a:chExt cx="4765110" cy="5481900"/>
            </a:xfrm>
          </p:grpSpPr>
          <p:grpSp>
            <p:nvGrpSpPr>
              <p:cNvPr id="16" name="グループ化 15"/>
              <p:cNvGrpSpPr/>
              <p:nvPr/>
            </p:nvGrpSpPr>
            <p:grpSpPr>
              <a:xfrm>
                <a:off x="323528" y="980728"/>
                <a:ext cx="4765110" cy="5481900"/>
                <a:chOff x="323528" y="980728"/>
                <a:chExt cx="4765110" cy="5481900"/>
              </a:xfrm>
            </p:grpSpPr>
            <p:sp>
              <p:nvSpPr>
                <p:cNvPr id="20" name="下矢印 19"/>
                <p:cNvSpPr/>
                <p:nvPr/>
              </p:nvSpPr>
              <p:spPr>
                <a:xfrm>
                  <a:off x="2843808" y="1412880"/>
                  <a:ext cx="216024" cy="4680416"/>
                </a:xfrm>
                <a:prstGeom prst="downArrow">
                  <a:avLst/>
                </a:prstGeom>
                <a:solidFill>
                  <a:srgbClr val="7A7A7A"/>
                </a:solidFill>
                <a:ln w="28575" cap="flat" cmpd="sng" algn="ctr">
                  <a:solidFill>
                    <a:srgbClr val="7A7A7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kumimoji="0" lang="ja-JP" altLang="en-US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1043608" y="2492896"/>
                  <a:ext cx="4032448" cy="374532"/>
                </a:xfrm>
                <a:prstGeom prst="rect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sz="2000" b="1" kern="0" dirty="0">
                      <a:solidFill>
                        <a:srgbClr val="FFFFFF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環境への負荷の自己チェックの実施</a:t>
                  </a:r>
                </a:p>
              </p:txBody>
            </p:sp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1056190" y="3007503"/>
                  <a:ext cx="4032448" cy="374532"/>
                </a:xfrm>
                <a:prstGeom prst="rect">
                  <a:avLst/>
                </a:prstGeom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sz="2000" b="1" kern="0" dirty="0">
                      <a:solidFill>
                        <a:schemeClr val="bg1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環境への取組の自己チェックの実施</a:t>
                  </a:r>
                </a:p>
              </p:txBody>
            </p:sp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1043608" y="3501008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rgbClr val="0070C0"/>
                      </a:solidFill>
                    </a:rPr>
                    <a:t>環境方針の作成</a:t>
                  </a:r>
                  <a:r>
                    <a:rPr kumimoji="0" lang="ja-JP" altLang="en-US" sz="1600" b="1" kern="0" dirty="0">
                      <a:solidFill>
                        <a:srgbClr val="FF0000"/>
                      </a:solidFill>
                    </a:rPr>
                    <a:t>（Ｐｌａｎ）</a:t>
                  </a:r>
                </a:p>
              </p:txBody>
            </p:sp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1043608" y="4005064"/>
                  <a:ext cx="4045030" cy="34572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rgbClr val="0070C0"/>
                      </a:solidFill>
                    </a:rPr>
                    <a:t>環境目標及び活動計画の策定</a:t>
                  </a:r>
                  <a:r>
                    <a:rPr kumimoji="0" lang="ja-JP" altLang="en-US" sz="1600" b="1" kern="0" dirty="0">
                      <a:solidFill>
                        <a:srgbClr val="FF0000"/>
                      </a:solidFill>
                    </a:rPr>
                    <a:t>（Ｐｌａｎ）</a:t>
                  </a:r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1043608" y="5013176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rgbClr val="0070C0"/>
                      </a:solidFill>
                    </a:rPr>
                    <a:t>取組状況の確認･評価</a:t>
                  </a:r>
                  <a:r>
                    <a:rPr kumimoji="0" lang="ja-JP" altLang="en-US" b="1" kern="0" dirty="0">
                      <a:solidFill>
                        <a:srgbClr val="7030A0"/>
                      </a:solidFill>
                    </a:rPr>
                    <a:t>　</a:t>
                  </a:r>
                  <a:r>
                    <a:rPr kumimoji="0" lang="ja-JP" altLang="en-US" sz="1400" b="1" kern="0" dirty="0">
                      <a:solidFill>
                        <a:srgbClr val="7030A0"/>
                      </a:solidFill>
                    </a:rPr>
                    <a:t>（Ｃｈｅｃｋ）</a:t>
                  </a:r>
                </a:p>
              </p:txBody>
            </p:sp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1043608" y="5517232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rgbClr val="0070C0"/>
                      </a:solidFill>
                    </a:rPr>
                    <a:t>全体の評価と見直し　</a:t>
                  </a:r>
                  <a:r>
                    <a:rPr kumimoji="0" lang="ja-JP" altLang="en-US" sz="1400" b="1" kern="0" dirty="0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</a:rPr>
                    <a:t>（Ａｃｔ）</a:t>
                  </a:r>
                </a:p>
              </p:txBody>
            </p:sp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1041977" y="1533154"/>
                  <a:ext cx="4032448" cy="37453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76B4">
                        <a:shade val="51000"/>
                        <a:satMod val="130000"/>
                      </a:srgbClr>
                    </a:gs>
                    <a:gs pos="80000">
                      <a:srgbClr val="6076B4">
                        <a:shade val="93000"/>
                        <a:satMod val="130000"/>
                      </a:srgbClr>
                    </a:gs>
                    <a:gs pos="100000">
                      <a:srgbClr val="6076B4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sz="2000" b="1" kern="0" dirty="0">
                      <a:solidFill>
                        <a:sysClr val="window" lastClr="FFFFFF"/>
                      </a:solidFill>
                      <a:latin typeface="HG創英角ﾎﾟｯﾌﾟ体" pitchFamily="49" charset="-128"/>
                      <a:ea typeface="HG創英角ﾎﾟｯﾌﾟ体" pitchFamily="49" charset="-128"/>
                    </a:rPr>
                    <a:t>実施体制の検討・決定</a:t>
                  </a:r>
                </a:p>
              </p:txBody>
            </p:sp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1043608" y="1988840"/>
                  <a:ext cx="4032448" cy="345722"/>
                </a:xfrm>
                <a:prstGeom prst="rect">
                  <a:avLst/>
                </a:prstGeom>
                <a:gradFill rotWithShape="1">
                  <a:gsLst>
                    <a:gs pos="0">
                      <a:srgbClr val="C0504D">
                        <a:shade val="51000"/>
                        <a:satMod val="130000"/>
                      </a:srgbClr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ysClr val="window" lastClr="FFFFFF"/>
                      </a:solidFill>
                      <a:latin typeface="HG創英角ﾎﾟｯﾌﾟ体" pitchFamily="49" charset="-128"/>
                      <a:ea typeface="HG創英角ﾎﾟｯﾌﾟ体" pitchFamily="49" charset="-128"/>
                    </a:rPr>
                    <a:t>環境への負荷の把握・評価項目の検討</a:t>
                  </a:r>
                </a:p>
              </p:txBody>
            </p:sp>
            <p:sp>
              <p:nvSpPr>
                <p:cNvPr id="29" name="正方形/長方形 28"/>
                <p:cNvSpPr/>
                <p:nvPr/>
              </p:nvSpPr>
              <p:spPr>
                <a:xfrm>
                  <a:off x="1043608" y="4509120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rgbClr val="0070C0"/>
                      </a:solidFill>
                    </a:rPr>
                    <a:t>計画の実施　</a:t>
                  </a:r>
                  <a:r>
                    <a:rPr kumimoji="0" lang="ja-JP" altLang="en-US" sz="1400" b="1" kern="0" dirty="0">
                      <a:solidFill>
                        <a:srgbClr val="00B050"/>
                      </a:solidFill>
                    </a:rPr>
                    <a:t>（Ｄｏ）</a:t>
                  </a:r>
                </a:p>
              </p:txBody>
            </p:sp>
            <p:sp>
              <p:nvSpPr>
                <p:cNvPr id="30" name="正方形/長方形 29"/>
                <p:cNvSpPr/>
                <p:nvPr/>
              </p:nvSpPr>
              <p:spPr>
                <a:xfrm>
                  <a:off x="1043608" y="6093296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rgbClr val="0070C0"/>
                      </a:solidFill>
                    </a:rPr>
                    <a:t>環境活動レポートの作成と公表</a:t>
                  </a:r>
                </a:p>
              </p:txBody>
            </p:sp>
            <p:cxnSp>
              <p:nvCxnSpPr>
                <p:cNvPr id="31" name="カギ線コネクタ 30"/>
                <p:cNvCxnSpPr>
                  <a:stCxn id="26" idx="1"/>
                  <a:endCxn id="23" idx="1"/>
                </p:cNvCxnSpPr>
                <p:nvPr/>
              </p:nvCxnSpPr>
              <p:spPr>
                <a:xfrm rot="10800000">
                  <a:off x="1043608" y="3685674"/>
                  <a:ext cx="1588" cy="2016224"/>
                </a:xfrm>
                <a:prstGeom prst="bentConnector3">
                  <a:avLst>
                    <a:gd name="adj1" fmla="val 30615690"/>
                  </a:avLst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323528" y="3955122"/>
                  <a:ext cx="432048" cy="1477328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</a:rPr>
                    <a:t>継続的改善</a:t>
                  </a:r>
                </a:p>
              </p:txBody>
            </p:sp>
            <p:cxnSp>
              <p:nvCxnSpPr>
                <p:cNvPr id="33" name="図形 75"/>
                <p:cNvCxnSpPr>
                  <a:stCxn id="27" idx="1"/>
                </p:cNvCxnSpPr>
                <p:nvPr/>
              </p:nvCxnSpPr>
              <p:spPr>
                <a:xfrm rot="10800000" flipV="1">
                  <a:off x="683573" y="1720419"/>
                  <a:ext cx="358406" cy="1924603"/>
                </a:xfrm>
                <a:prstGeom prst="bentConnector2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4" name="直線矢印コネクタ 33"/>
                <p:cNvCxnSpPr>
                  <a:stCxn id="28" idx="1"/>
                </p:cNvCxnSpPr>
                <p:nvPr/>
              </p:nvCxnSpPr>
              <p:spPr>
                <a:xfrm flipH="1">
                  <a:off x="682580" y="2161701"/>
                  <a:ext cx="361029" cy="14828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5" name="直線矢印コネクタ 34"/>
                <p:cNvCxnSpPr/>
                <p:nvPr/>
              </p:nvCxnSpPr>
              <p:spPr>
                <a:xfrm rot="10800000" flipV="1">
                  <a:off x="680434" y="2686515"/>
                  <a:ext cx="361028" cy="3024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6" name="直線矢印コネクタ 35"/>
                <p:cNvCxnSpPr/>
                <p:nvPr/>
              </p:nvCxnSpPr>
              <p:spPr>
                <a:xfrm rot="10800000" flipV="1">
                  <a:off x="701277" y="3179371"/>
                  <a:ext cx="361028" cy="3024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1043608" y="980728"/>
                  <a:ext cx="4030817" cy="4321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 cap="flat" cmpd="sng" algn="ctr">
                  <a:solidFill>
                    <a:srgbClr val="6076B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en-US" altLang="ja-JP" sz="2400" b="1" kern="0" dirty="0">
                      <a:solidFill>
                        <a:prstClr val="black"/>
                      </a:solidFill>
                      <a:latin typeface="ＭＳ ゴシック" pitchFamily="49" charset="-128"/>
                      <a:ea typeface="ＭＳ ゴシック" pitchFamily="49" charset="-128"/>
                    </a:rPr>
                    <a:t>EA21</a:t>
                  </a:r>
                  <a:r>
                    <a:rPr kumimoji="0" lang="ja-JP" altLang="en-US" sz="2400" b="1" kern="0" dirty="0">
                      <a:solidFill>
                        <a:prstClr val="black"/>
                      </a:solidFill>
                      <a:latin typeface="ＭＳ ゴシック" pitchFamily="49" charset="-128"/>
                      <a:ea typeface="ＭＳ ゴシック" pitchFamily="49" charset="-128"/>
                    </a:rPr>
                    <a:t>に取り組むことを決定</a:t>
                  </a:r>
                </a:p>
              </p:txBody>
            </p:sp>
          </p:grpSp>
          <p:cxnSp>
            <p:nvCxnSpPr>
              <p:cNvPr id="17" name="直線矢印コネクタ 16"/>
              <p:cNvCxnSpPr>
                <a:endCxn id="24" idx="1"/>
              </p:cNvCxnSpPr>
              <p:nvPr/>
            </p:nvCxnSpPr>
            <p:spPr>
              <a:xfrm flipV="1">
                <a:off x="755576" y="4177925"/>
                <a:ext cx="288032" cy="11806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8" name="直線矢印コネクタ 17"/>
              <p:cNvCxnSpPr>
                <a:stCxn id="32" idx="3"/>
                <a:endCxn id="29" idx="1"/>
              </p:cNvCxnSpPr>
              <p:nvPr/>
            </p:nvCxnSpPr>
            <p:spPr>
              <a:xfrm>
                <a:off x="755576" y="4693786"/>
                <a:ext cx="288032" cy="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9" name="直線矢印コネクタ 18"/>
              <p:cNvCxnSpPr>
                <a:endCxn id="25" idx="1"/>
              </p:cNvCxnSpPr>
              <p:nvPr/>
            </p:nvCxnSpPr>
            <p:spPr>
              <a:xfrm>
                <a:off x="755576" y="5197842"/>
                <a:ext cx="288032" cy="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5" name="円/楕円 4"/>
            <p:cNvSpPr/>
            <p:nvPr/>
          </p:nvSpPr>
          <p:spPr>
            <a:xfrm>
              <a:off x="6866354" y="525053"/>
              <a:ext cx="576064" cy="4616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sysClr val="windowText" lastClr="000000"/>
                  </a:solidFill>
                  <a:latin typeface="Palatino Linotype"/>
                  <a:ea typeface="HGS明朝E"/>
                </a:rPr>
                <a:t>１</a:t>
              </a:r>
            </a:p>
          </p:txBody>
        </p:sp>
        <p:sp>
          <p:nvSpPr>
            <p:cNvPr id="6" name="円/楕円 5"/>
            <p:cNvSpPr/>
            <p:nvPr/>
          </p:nvSpPr>
          <p:spPr>
            <a:xfrm>
              <a:off x="6881374" y="1069039"/>
              <a:ext cx="576064" cy="461665"/>
            </a:xfrm>
            <a:prstGeom prst="ellipse">
              <a:avLst/>
            </a:prstGeom>
            <a:gradFill rotWithShape="1">
              <a:gsLst>
                <a:gs pos="0">
                  <a:srgbClr val="6076B4">
                    <a:shade val="51000"/>
                    <a:satMod val="130000"/>
                  </a:srgbClr>
                </a:gs>
                <a:gs pos="80000">
                  <a:srgbClr val="6076B4">
                    <a:shade val="93000"/>
                    <a:satMod val="130000"/>
                  </a:srgbClr>
                </a:gs>
                <a:gs pos="100000">
                  <a:srgbClr val="6076B4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6076B4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sysClr val="window" lastClr="FFFFFF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２</a:t>
              </a:r>
            </a:p>
          </p:txBody>
        </p:sp>
        <p:sp>
          <p:nvSpPr>
            <p:cNvPr id="7" name="円/楕円 6"/>
            <p:cNvSpPr/>
            <p:nvPr/>
          </p:nvSpPr>
          <p:spPr>
            <a:xfrm>
              <a:off x="6888420" y="1563766"/>
              <a:ext cx="576064" cy="461665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sysClr val="window" lastClr="FFFFFF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３</a:t>
              </a:r>
            </a:p>
          </p:txBody>
        </p:sp>
        <p:sp>
          <p:nvSpPr>
            <p:cNvPr id="8" name="円/楕円 7"/>
            <p:cNvSpPr/>
            <p:nvPr/>
          </p:nvSpPr>
          <p:spPr>
            <a:xfrm>
              <a:off x="6881374" y="2065441"/>
              <a:ext cx="576064" cy="461665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srgbClr val="FFFFFF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４</a:t>
              </a:r>
            </a:p>
          </p:txBody>
        </p:sp>
        <p:sp>
          <p:nvSpPr>
            <p:cNvPr id="9" name="円/楕円 8"/>
            <p:cNvSpPr/>
            <p:nvPr/>
          </p:nvSpPr>
          <p:spPr>
            <a:xfrm>
              <a:off x="6866354" y="2623133"/>
              <a:ext cx="576064" cy="461665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５</a:t>
              </a: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6881374" y="3183895"/>
              <a:ext cx="576064" cy="461665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sysClr val="windowText" lastClr="000000"/>
                  </a:solidFill>
                  <a:latin typeface="Palatino Linotype"/>
                  <a:ea typeface="HGS明朝E"/>
                </a:rPr>
                <a:t>６</a:t>
              </a: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6888420" y="3728001"/>
              <a:ext cx="576064" cy="461665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sysClr val="windowText" lastClr="000000"/>
                  </a:solidFill>
                  <a:latin typeface="Palatino Linotype"/>
                  <a:ea typeface="HGS明朝E"/>
                </a:rPr>
                <a:t>７</a:t>
              </a: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6866354" y="4260853"/>
              <a:ext cx="576064" cy="461665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sysClr val="windowText" lastClr="000000"/>
                  </a:solidFill>
                  <a:latin typeface="Palatino Linotype"/>
                  <a:ea typeface="HGS明朝E"/>
                </a:rPr>
                <a:t>８</a:t>
              </a: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6881374" y="4785259"/>
              <a:ext cx="576064" cy="461665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sysClr val="windowText" lastClr="000000"/>
                  </a:solidFill>
                  <a:latin typeface="Palatino Linotype"/>
                  <a:ea typeface="HGS明朝E"/>
                </a:rPr>
                <a:t>９</a:t>
              </a: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6866354" y="5337812"/>
              <a:ext cx="648072" cy="461665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ja-JP" kern="0" dirty="0">
                  <a:solidFill>
                    <a:sysClr val="windowText" lastClr="000000"/>
                  </a:solidFill>
                  <a:latin typeface="Palatino Linotype"/>
                  <a:ea typeface="HGS明朝E"/>
                </a:rPr>
                <a:t>10</a:t>
              </a:r>
              <a:endParaRPr lang="ja-JP" altLang="en-US" kern="0" dirty="0">
                <a:solidFill>
                  <a:sysClr val="windowText" lastClr="000000"/>
                </a:solidFill>
                <a:latin typeface="Palatino Linotype"/>
                <a:ea typeface="HGS明朝E"/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852416" y="5953217"/>
              <a:ext cx="648072" cy="461665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ja-JP" kern="0">
                  <a:solidFill>
                    <a:sysClr val="windowText" lastClr="000000"/>
                  </a:solidFill>
                  <a:latin typeface="Palatino Linotype"/>
                  <a:ea typeface="HGS明朝E"/>
                </a:rPr>
                <a:t>11</a:t>
              </a:r>
              <a:endParaRPr lang="ja-JP" altLang="en-US" kern="0" dirty="0">
                <a:solidFill>
                  <a:sysClr val="windowText" lastClr="000000"/>
                </a:solidFill>
                <a:latin typeface="Palatino Linotype"/>
                <a:ea typeface="HGS明朝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2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10" y="1455313"/>
            <a:ext cx="863554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019630" y="83948"/>
            <a:ext cx="7715200" cy="7921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ja-JP" altLang="en-US" sz="4000" b="1" dirty="0" smtClean="0"/>
              <a:t/>
            </a:r>
            <a:br>
              <a:rPr lang="ja-JP" altLang="en-US" sz="4000" b="1" dirty="0" smtClean="0"/>
            </a:br>
            <a:r>
              <a:rPr lang="ja-JP" altLang="en-US" sz="4000" b="1" dirty="0" smtClean="0"/>
              <a:t/>
            </a:r>
            <a:br>
              <a:rPr lang="ja-JP" altLang="en-US" sz="4000" b="1" dirty="0" smtClean="0"/>
            </a:br>
            <a:r>
              <a:rPr lang="ja-JP" altLang="en-US" sz="4000" b="1" dirty="0" smtClean="0"/>
              <a:t> 　環境への取組の自己チェック</a:t>
            </a:r>
            <a:endParaRPr kumimoji="1" lang="ja-JP" altLang="en-US" sz="4000" b="1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8428687" y="6430899"/>
            <a:ext cx="576065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smtClean="0">
                <a:solidFill>
                  <a:srgbClr val="D1282E"/>
                </a:solidFill>
              </a:rPr>
              <a:pPr algn="ctr"/>
              <a:t>21</a:t>
            </a:fld>
            <a:endParaRPr lang="ja-JP" altLang="en-US" sz="1800" dirty="0">
              <a:solidFill>
                <a:srgbClr val="D1282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4436" y="953037"/>
            <a:ext cx="6635835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FFFF"/>
                </a:solidFill>
              </a:rPr>
              <a:t>現状認識の評価</a:t>
            </a:r>
            <a:r>
              <a:rPr lang="en-US" altLang="ja-JP" sz="2400" b="1" dirty="0">
                <a:solidFill>
                  <a:srgbClr val="FFFFFF"/>
                </a:solidFill>
              </a:rPr>
              <a:t>【</a:t>
            </a:r>
            <a:r>
              <a:rPr lang="ja-JP" altLang="en-US" sz="2400" b="1" dirty="0">
                <a:solidFill>
                  <a:srgbClr val="FFFFFF"/>
                </a:solidFill>
              </a:rPr>
              <a:t>例</a:t>
            </a:r>
            <a:r>
              <a:rPr lang="en-US" altLang="ja-JP" sz="2400" b="1" dirty="0">
                <a:solidFill>
                  <a:srgbClr val="FFFFFF"/>
                </a:solidFill>
              </a:rPr>
              <a:t>】</a:t>
            </a:r>
            <a:r>
              <a:rPr lang="ja-JP" altLang="en-US" sz="2400" b="1" dirty="0">
                <a:solidFill>
                  <a:srgbClr val="FFFFFF"/>
                </a:solidFill>
              </a:rPr>
              <a:t>　点数化による評価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9157" cy="79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4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環境への取組みの自己チェック取りまとめ表</a:t>
            </a:r>
            <a:endParaRPr kumimoji="1" lang="ja-JP" altLang="en-US" sz="32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636634" y="6381328"/>
            <a:ext cx="504056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b="1" smtClean="0">
                <a:solidFill>
                  <a:srgbClr val="D1282E"/>
                </a:solidFill>
              </a:rPr>
              <a:pPr algn="ctr"/>
              <a:t>22</a:t>
            </a:fld>
            <a:endParaRPr lang="ja-JP" altLang="en-US" sz="1800" b="1" dirty="0">
              <a:solidFill>
                <a:srgbClr val="D1282E"/>
              </a:solidFill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091430"/>
              </p:ext>
            </p:extLst>
          </p:nvPr>
        </p:nvGraphicFramePr>
        <p:xfrm>
          <a:off x="251520" y="1052736"/>
          <a:ext cx="8208911" cy="5688626"/>
        </p:xfrm>
        <a:graphic>
          <a:graphicData uri="http://schemas.openxmlformats.org/drawingml/2006/table">
            <a:tbl>
              <a:tblPr/>
              <a:tblGrid>
                <a:gridCol w="5918817"/>
                <a:gridCol w="461315"/>
                <a:gridCol w="626069"/>
                <a:gridCol w="576641"/>
                <a:gridCol w="626069"/>
              </a:tblGrid>
              <a:tr h="66541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ＭＳ Ｐゴシック"/>
                        </a:rPr>
                        <a:t>環境への取組みの自己チェックリスト項目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ＭＳ Ｐゴシック"/>
                        </a:rPr>
                        <a:t>項目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ＭＳ Ｐゴシック"/>
                        </a:rPr>
                        <a:t>現在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ＭＳ Ｐゴシック"/>
                        </a:rPr>
                        <a:t>満点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取組率（</a:t>
                      </a:r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%</a:t>
                      </a:r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31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総合結果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302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3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１．事業活動へのインプットに関する項目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4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</a:t>
                      </a:r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）省エネルギー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（２）省資源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4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（３）水の効率的利用及び日常的な節水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（４）化学物質対策（管理の徹底）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3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２．事業活動からのアウトプットに関する項目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4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（１）温室効果ガスの排出抑制、大気汚染等の防止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4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（２）廃棄物等の排出抑制、リサイクル、適正処理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4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（３）排水処理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（４）その他生活環境に係る保全の取組等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3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３．製品及びサービスに関する項目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4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（１）グリーン購入（環境に配慮した物品等の購入、使用等）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（２）製品及びサービスにおける環境配慮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3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４．その他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4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（１）生物多様性の保全と持続可能な利用のための取組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4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（２）環境コミュニケーション及び社会貢献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（３）施主・事業主における建築物の増改築、解体等にあたっての環境配慮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合計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4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1881975" y="552660"/>
            <a:ext cx="5668714" cy="5889829"/>
            <a:chOff x="1845712" y="525053"/>
            <a:chExt cx="5668714" cy="5889829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1845712" y="525054"/>
              <a:ext cx="5035662" cy="5856274"/>
              <a:chOff x="323528" y="980728"/>
              <a:chExt cx="4765110" cy="5481900"/>
            </a:xfrm>
          </p:grpSpPr>
          <p:grpSp>
            <p:nvGrpSpPr>
              <p:cNvPr id="17" name="グループ化 16"/>
              <p:cNvGrpSpPr/>
              <p:nvPr/>
            </p:nvGrpSpPr>
            <p:grpSpPr>
              <a:xfrm>
                <a:off x="323528" y="980728"/>
                <a:ext cx="4765110" cy="5481900"/>
                <a:chOff x="323528" y="980728"/>
                <a:chExt cx="4765110" cy="5481900"/>
              </a:xfrm>
            </p:grpSpPr>
            <p:sp>
              <p:nvSpPr>
                <p:cNvPr id="21" name="下矢印 20"/>
                <p:cNvSpPr/>
                <p:nvPr/>
              </p:nvSpPr>
              <p:spPr>
                <a:xfrm>
                  <a:off x="2843808" y="1412880"/>
                  <a:ext cx="216024" cy="4680416"/>
                </a:xfrm>
                <a:prstGeom prst="downArrow">
                  <a:avLst/>
                </a:prstGeom>
                <a:solidFill>
                  <a:srgbClr val="7A7A7A"/>
                </a:solidFill>
                <a:ln w="28575" cap="flat" cmpd="sng" algn="ctr">
                  <a:solidFill>
                    <a:srgbClr val="7A7A7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kumimoji="0" lang="ja-JP" altLang="en-US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1043608" y="2492896"/>
                  <a:ext cx="4032448" cy="374532"/>
                </a:xfrm>
                <a:prstGeom prst="rect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sz="2000" b="1" kern="0" dirty="0">
                      <a:solidFill>
                        <a:srgbClr val="FFFFFF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環境への負荷の自己チェックの実施</a:t>
                  </a:r>
                </a:p>
              </p:txBody>
            </p:sp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1056190" y="3007503"/>
                  <a:ext cx="4032448" cy="374532"/>
                </a:xfrm>
                <a:prstGeom prst="rect">
                  <a:avLst/>
                </a:prstGeom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sz="2000" b="1" kern="0" dirty="0">
                      <a:solidFill>
                        <a:schemeClr val="bg1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環境への取組の自己チェックの実施</a:t>
                  </a:r>
                </a:p>
              </p:txBody>
            </p:sp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1043608" y="3501008"/>
                  <a:ext cx="4032448" cy="374532"/>
                </a:xfrm>
                <a:prstGeom prst="rect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sz="2000" b="1" kern="0" dirty="0">
                      <a:solidFill>
                        <a:schemeClr val="bg1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環境方針の作成（Ｐｌａｎ）</a:t>
                  </a:r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1043608" y="4005064"/>
                  <a:ext cx="4045030" cy="345722"/>
                </a:xfrm>
                <a:prstGeom prst="rect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chemeClr val="bg1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環境目標及び活動計画の策定（Ｐｌａｎ）</a:t>
                  </a:r>
                </a:p>
              </p:txBody>
            </p:sp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1043608" y="5013176"/>
                  <a:ext cx="4032448" cy="374532"/>
                </a:xfrm>
                <a:prstGeom prst="rect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sz="2000" b="1" kern="0" dirty="0">
                      <a:solidFill>
                        <a:schemeClr val="bg1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取組状況の確認･評価　（Ｃｈｅｃｋ）</a:t>
                  </a:r>
                </a:p>
              </p:txBody>
            </p:sp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1043608" y="5517232"/>
                  <a:ext cx="4032448" cy="374532"/>
                </a:xfrm>
                <a:prstGeom prst="rect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sz="2000" b="1" kern="0" dirty="0">
                      <a:solidFill>
                        <a:schemeClr val="bg1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全体の評価と見直し　（Ａｃｔ）</a:t>
                  </a:r>
                </a:p>
              </p:txBody>
            </p:sp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1041977" y="1533154"/>
                  <a:ext cx="4032448" cy="37453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76B4">
                        <a:shade val="51000"/>
                        <a:satMod val="130000"/>
                      </a:srgbClr>
                    </a:gs>
                    <a:gs pos="80000">
                      <a:srgbClr val="6076B4">
                        <a:shade val="93000"/>
                        <a:satMod val="130000"/>
                      </a:srgbClr>
                    </a:gs>
                    <a:gs pos="100000">
                      <a:srgbClr val="6076B4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sz="2000" b="1" kern="0" dirty="0">
                      <a:solidFill>
                        <a:sysClr val="window" lastClr="FFFFFF"/>
                      </a:solidFill>
                      <a:latin typeface="HG創英角ﾎﾟｯﾌﾟ体" pitchFamily="49" charset="-128"/>
                      <a:ea typeface="HG創英角ﾎﾟｯﾌﾟ体" pitchFamily="49" charset="-128"/>
                    </a:rPr>
                    <a:t>実施体制の検討・決定</a:t>
                  </a:r>
                </a:p>
              </p:txBody>
            </p:sp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1043608" y="1988840"/>
                  <a:ext cx="4032448" cy="345722"/>
                </a:xfrm>
                <a:prstGeom prst="rect">
                  <a:avLst/>
                </a:prstGeom>
                <a:gradFill rotWithShape="1">
                  <a:gsLst>
                    <a:gs pos="0">
                      <a:srgbClr val="C0504D">
                        <a:shade val="51000"/>
                        <a:satMod val="130000"/>
                      </a:srgbClr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ysClr val="window" lastClr="FFFFFF"/>
                      </a:solidFill>
                      <a:latin typeface="HG創英角ﾎﾟｯﾌﾟ体" pitchFamily="49" charset="-128"/>
                      <a:ea typeface="HG創英角ﾎﾟｯﾌﾟ体" pitchFamily="49" charset="-128"/>
                    </a:rPr>
                    <a:t>環境への負荷の把握・評価項目の検討</a:t>
                  </a:r>
                </a:p>
              </p:txBody>
            </p:sp>
            <p:sp>
              <p:nvSpPr>
                <p:cNvPr id="30" name="正方形/長方形 29"/>
                <p:cNvSpPr/>
                <p:nvPr/>
              </p:nvSpPr>
              <p:spPr>
                <a:xfrm>
                  <a:off x="1043608" y="4509120"/>
                  <a:ext cx="4032448" cy="345722"/>
                </a:xfrm>
                <a:prstGeom prst="rect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chemeClr val="bg1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計画の実施　（Ｄｏ）</a:t>
                  </a:r>
                </a:p>
              </p:txBody>
            </p:sp>
            <p:sp>
              <p:nvSpPr>
                <p:cNvPr id="31" name="正方形/長方形 30"/>
                <p:cNvSpPr/>
                <p:nvPr/>
              </p:nvSpPr>
              <p:spPr>
                <a:xfrm>
                  <a:off x="1043608" y="6093296"/>
                  <a:ext cx="4032448" cy="369332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rgbClr val="0070C0"/>
                      </a:solidFill>
                    </a:rPr>
                    <a:t>環境活動レポートの作成と公表</a:t>
                  </a:r>
                </a:p>
              </p:txBody>
            </p:sp>
            <p:cxnSp>
              <p:nvCxnSpPr>
                <p:cNvPr id="32" name="カギ線コネクタ 31"/>
                <p:cNvCxnSpPr>
                  <a:stCxn id="27" idx="1"/>
                  <a:endCxn id="33" idx="2"/>
                </p:cNvCxnSpPr>
                <p:nvPr/>
              </p:nvCxnSpPr>
              <p:spPr>
                <a:xfrm rot="10800000">
                  <a:off x="539553" y="5432451"/>
                  <a:ext cx="504055" cy="272047"/>
                </a:xfrm>
                <a:prstGeom prst="bentConnector2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323528" y="3955122"/>
                  <a:ext cx="432048" cy="1477328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</a:rPr>
                    <a:t>継続的改善</a:t>
                  </a:r>
                </a:p>
              </p:txBody>
            </p:sp>
            <p:cxnSp>
              <p:nvCxnSpPr>
                <p:cNvPr id="34" name="図形 75"/>
                <p:cNvCxnSpPr>
                  <a:stCxn id="28" idx="1"/>
                </p:cNvCxnSpPr>
                <p:nvPr/>
              </p:nvCxnSpPr>
              <p:spPr>
                <a:xfrm rot="10800000" flipV="1">
                  <a:off x="680433" y="1720420"/>
                  <a:ext cx="361544" cy="1967854"/>
                </a:xfrm>
                <a:prstGeom prst="bentConnector2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5" name="直線矢印コネクタ 34"/>
                <p:cNvCxnSpPr>
                  <a:stCxn id="29" idx="1"/>
                </p:cNvCxnSpPr>
                <p:nvPr/>
              </p:nvCxnSpPr>
              <p:spPr>
                <a:xfrm flipH="1">
                  <a:off x="682580" y="2161701"/>
                  <a:ext cx="361029" cy="14828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6" name="直線矢印コネクタ 35"/>
                <p:cNvCxnSpPr/>
                <p:nvPr/>
              </p:nvCxnSpPr>
              <p:spPr>
                <a:xfrm rot="10800000" flipV="1">
                  <a:off x="680434" y="2686515"/>
                  <a:ext cx="361028" cy="3024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7" name="直線矢印コネクタ 36"/>
                <p:cNvCxnSpPr/>
                <p:nvPr/>
              </p:nvCxnSpPr>
              <p:spPr>
                <a:xfrm rot="10800000" flipV="1">
                  <a:off x="701277" y="3179371"/>
                  <a:ext cx="361028" cy="3024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1043608" y="980728"/>
                  <a:ext cx="4030817" cy="4321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 cap="flat" cmpd="sng" algn="ctr">
                  <a:solidFill>
                    <a:srgbClr val="6076B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en-US" altLang="ja-JP" sz="2400" b="1" kern="0" dirty="0">
                      <a:solidFill>
                        <a:prstClr val="black"/>
                      </a:solidFill>
                      <a:latin typeface="ＭＳ ゴシック" pitchFamily="49" charset="-128"/>
                      <a:ea typeface="ＭＳ ゴシック" pitchFamily="49" charset="-128"/>
                    </a:rPr>
                    <a:t>EA21</a:t>
                  </a:r>
                  <a:r>
                    <a:rPr kumimoji="0" lang="ja-JP" altLang="en-US" sz="2400" b="1" kern="0" dirty="0">
                      <a:solidFill>
                        <a:prstClr val="black"/>
                      </a:solidFill>
                      <a:latin typeface="ＭＳ ゴシック" pitchFamily="49" charset="-128"/>
                      <a:ea typeface="ＭＳ ゴシック" pitchFamily="49" charset="-128"/>
                    </a:rPr>
                    <a:t>に取り組むことを決定</a:t>
                  </a:r>
                </a:p>
              </p:txBody>
            </p:sp>
          </p:grpSp>
          <p:cxnSp>
            <p:nvCxnSpPr>
              <p:cNvPr id="18" name="直線矢印コネクタ 17"/>
              <p:cNvCxnSpPr>
                <a:endCxn id="25" idx="1"/>
              </p:cNvCxnSpPr>
              <p:nvPr/>
            </p:nvCxnSpPr>
            <p:spPr>
              <a:xfrm flipV="1">
                <a:off x="755576" y="4177925"/>
                <a:ext cx="288032" cy="11806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9" name="直線矢印コネクタ 18"/>
              <p:cNvCxnSpPr>
                <a:stCxn id="33" idx="3"/>
                <a:endCxn id="30" idx="1"/>
              </p:cNvCxnSpPr>
              <p:nvPr/>
            </p:nvCxnSpPr>
            <p:spPr>
              <a:xfrm flipV="1">
                <a:off x="755576" y="4681981"/>
                <a:ext cx="288031" cy="11806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0" name="直線矢印コネクタ 19"/>
              <p:cNvCxnSpPr>
                <a:endCxn id="26" idx="1"/>
              </p:cNvCxnSpPr>
              <p:nvPr/>
            </p:nvCxnSpPr>
            <p:spPr>
              <a:xfrm>
                <a:off x="755576" y="5197843"/>
                <a:ext cx="288031" cy="2599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6" name="円/楕円 5"/>
            <p:cNvSpPr/>
            <p:nvPr/>
          </p:nvSpPr>
          <p:spPr>
            <a:xfrm>
              <a:off x="6866354" y="525053"/>
              <a:ext cx="576064" cy="4616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sysClr val="windowText" lastClr="000000"/>
                  </a:solidFill>
                  <a:latin typeface="Palatino Linotype"/>
                  <a:ea typeface="HGS明朝E"/>
                </a:rPr>
                <a:t>１</a:t>
              </a:r>
            </a:p>
          </p:txBody>
        </p:sp>
        <p:sp>
          <p:nvSpPr>
            <p:cNvPr id="7" name="円/楕円 6"/>
            <p:cNvSpPr/>
            <p:nvPr/>
          </p:nvSpPr>
          <p:spPr>
            <a:xfrm>
              <a:off x="6881374" y="1069039"/>
              <a:ext cx="576064" cy="461665"/>
            </a:xfrm>
            <a:prstGeom prst="ellipse">
              <a:avLst/>
            </a:prstGeom>
            <a:gradFill rotWithShape="1">
              <a:gsLst>
                <a:gs pos="0">
                  <a:srgbClr val="6076B4">
                    <a:shade val="51000"/>
                    <a:satMod val="130000"/>
                  </a:srgbClr>
                </a:gs>
                <a:gs pos="80000">
                  <a:srgbClr val="6076B4">
                    <a:shade val="93000"/>
                    <a:satMod val="130000"/>
                  </a:srgbClr>
                </a:gs>
                <a:gs pos="100000">
                  <a:srgbClr val="6076B4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6076B4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sysClr val="window" lastClr="FFFFFF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２</a:t>
              </a:r>
            </a:p>
          </p:txBody>
        </p:sp>
        <p:sp>
          <p:nvSpPr>
            <p:cNvPr id="8" name="円/楕円 7"/>
            <p:cNvSpPr/>
            <p:nvPr/>
          </p:nvSpPr>
          <p:spPr>
            <a:xfrm>
              <a:off x="6888420" y="1563766"/>
              <a:ext cx="576064" cy="461665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sysClr val="window" lastClr="FFFFFF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３</a:t>
              </a:r>
            </a:p>
          </p:txBody>
        </p:sp>
        <p:sp>
          <p:nvSpPr>
            <p:cNvPr id="9" name="円/楕円 8"/>
            <p:cNvSpPr/>
            <p:nvPr/>
          </p:nvSpPr>
          <p:spPr>
            <a:xfrm>
              <a:off x="6881374" y="2065441"/>
              <a:ext cx="576064" cy="461665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srgbClr val="FFFFFF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４</a:t>
              </a: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6866354" y="2623133"/>
              <a:ext cx="576064" cy="461665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５</a:t>
              </a: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6881374" y="3183895"/>
              <a:ext cx="576064" cy="461665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６</a:t>
              </a: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6888420" y="3728001"/>
              <a:ext cx="576064" cy="461665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７</a:t>
              </a: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6866354" y="4260853"/>
              <a:ext cx="576064" cy="461665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b="1" kern="0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８</a:t>
              </a: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6881374" y="4785259"/>
              <a:ext cx="576064" cy="461665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９</a:t>
              </a: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866354" y="5337812"/>
              <a:ext cx="648072" cy="461665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kern="0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10</a:t>
              </a:r>
              <a:endParaRPr lang="ja-JP" altLang="en-US" sz="1600" kern="0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852416" y="5953217"/>
              <a:ext cx="648072" cy="461665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ja-JP" kern="0">
                  <a:solidFill>
                    <a:sysClr val="windowText" lastClr="000000"/>
                  </a:solidFill>
                  <a:latin typeface="Palatino Linotype"/>
                  <a:ea typeface="HGS明朝E"/>
                </a:rPr>
                <a:t>11</a:t>
              </a:r>
              <a:endParaRPr lang="ja-JP" altLang="en-US" kern="0" dirty="0">
                <a:solidFill>
                  <a:sysClr val="windowText" lastClr="000000"/>
                </a:solidFill>
                <a:latin typeface="Palatino Linotype"/>
                <a:ea typeface="HGS明朝E"/>
              </a:endParaRPr>
            </a:p>
          </p:txBody>
        </p:sp>
      </p:grpSp>
      <p:cxnSp>
        <p:nvCxnSpPr>
          <p:cNvPr id="48" name="カギ線コネクタ 47"/>
          <p:cNvCxnSpPr>
            <a:stCxn id="33" idx="0"/>
          </p:cNvCxnSpPr>
          <p:nvPr/>
        </p:nvCxnSpPr>
        <p:spPr>
          <a:xfrm rot="5400000" flipH="1" flipV="1">
            <a:off x="2231543" y="3321057"/>
            <a:ext cx="287851" cy="530406"/>
          </a:xfrm>
          <a:prstGeom prst="bentConnector2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32440" y="6397811"/>
            <a:ext cx="504056" cy="365125"/>
          </a:xfrm>
        </p:spPr>
        <p:txBody>
          <a:bodyPr/>
          <a:lstStyle/>
          <a:p>
            <a:pPr algn="ctr"/>
            <a:fld id="{445C1E94-D05A-4E6E-B12E-1563EEB01FA3}" type="slidenum">
              <a:rPr lang="ja-JP" altLang="en-US" sz="1800" b="1" smtClean="0">
                <a:solidFill>
                  <a:srgbClr val="DF3507"/>
                </a:solidFill>
              </a:rPr>
              <a:pPr algn="ctr"/>
              <a:t>23</a:t>
            </a:fld>
            <a:endParaRPr lang="ja-JP" altLang="en-US" sz="1800" b="1" dirty="0">
              <a:solidFill>
                <a:srgbClr val="DF35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1851025" y="1273175"/>
            <a:ext cx="3792545" cy="3656023"/>
          </a:xfrm>
          <a:custGeom>
            <a:avLst/>
            <a:gdLst>
              <a:gd name="G0" fmla="+- 826 0 0"/>
              <a:gd name="G1" fmla="+- 21600 0 826"/>
              <a:gd name="G2" fmla="+- 21600 0 82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6" y="10800"/>
                </a:moveTo>
                <a:cubicBezTo>
                  <a:pt x="826" y="16308"/>
                  <a:pt x="5292" y="20774"/>
                  <a:pt x="10800" y="20774"/>
                </a:cubicBezTo>
                <a:cubicBezTo>
                  <a:pt x="16308" y="20774"/>
                  <a:pt x="20774" y="16308"/>
                  <a:pt x="20774" y="10800"/>
                </a:cubicBezTo>
                <a:cubicBezTo>
                  <a:pt x="20774" y="5292"/>
                  <a:pt x="16308" y="826"/>
                  <a:pt x="10800" y="826"/>
                </a:cubicBezTo>
                <a:cubicBezTo>
                  <a:pt x="5292" y="826"/>
                  <a:pt x="826" y="5292"/>
                  <a:pt x="826" y="10800"/>
                </a:cubicBezTo>
                <a:close/>
              </a:path>
            </a:pathLst>
          </a:custGeom>
          <a:solidFill>
            <a:srgbClr val="4F81BD">
              <a:alpha val="17999"/>
            </a:srgb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20880" cy="63408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kumimoji="1" lang="ja-JP" alt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環境経営システムの</a:t>
            </a:r>
            <a:r>
              <a:rPr kumimoji="1" lang="en-US" altLang="ja-JP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PDCA</a:t>
            </a:r>
            <a:r>
              <a:rPr kumimoji="1" lang="ja-JP" alt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サイクル</a:t>
            </a:r>
            <a:endParaRPr kumimoji="1" lang="ja-JP" altLang="en-US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>
          <a:xfrm>
            <a:off x="8570886" y="6356350"/>
            <a:ext cx="534368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smtClean="0">
                <a:solidFill>
                  <a:srgbClr val="D1282E"/>
                </a:solidFill>
              </a:rPr>
              <a:pPr algn="ctr"/>
              <a:t>24</a:t>
            </a:fld>
            <a:endParaRPr lang="ja-JP" altLang="en-US" sz="1800" dirty="0">
              <a:solidFill>
                <a:srgbClr val="D1282E"/>
              </a:solidFill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714744" y="1857364"/>
            <a:ext cx="4856141" cy="1679947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１．取組みの活動組織・活動の明確化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２．環境方針の策定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３．環境への負荷と環境への取組状況の把握及　</a:t>
            </a:r>
            <a:endParaRPr lang="en-US" altLang="ja-JP" b="1" dirty="0">
              <a:solidFill>
                <a:srgbClr val="000000"/>
              </a:solidFill>
              <a:latin typeface="ＭＳ Ｐ明朝" pitchFamily="18" charset="-128"/>
              <a:ea typeface="ＭＳ Ｐ明朝" pitchFamily="18" charset="-128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　　び評価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４．環境関連法規等の取りまとめ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５．環境目標及び環境活動計画の策定</a:t>
            </a:r>
            <a:endParaRPr lang="ja-JP" altLang="en-US" dirty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643306" y="4429132"/>
            <a:ext cx="4500594" cy="1714512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non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６．実施体制の構築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７．教育・訓練の実施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８．環境コミュニケーションの実施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９．実施及び運用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１０．環境上の緊急事態への準備及び対応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1</a:t>
            </a:r>
            <a:r>
              <a:rPr lang="ja-JP" altLang="en-US" b="1" dirty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１．環境関連文書及び記録の作成・管理</a:t>
            </a:r>
            <a:endParaRPr lang="ja-JP" altLang="en-US" dirty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928926" y="1285860"/>
            <a:ext cx="1571662" cy="294953"/>
          </a:xfrm>
          <a:prstGeom prst="rect">
            <a:avLst/>
          </a:prstGeom>
          <a:solidFill>
            <a:srgbClr val="8064A2"/>
          </a:solidFill>
          <a:ln w="127000" cmpd="dbl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>
                <a:solidFill>
                  <a:srgbClr val="FFFFFF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継続的改善</a:t>
            </a:r>
            <a:endParaRPr lang="ja-JP" altLang="en-US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357686" y="4071942"/>
            <a:ext cx="1714512" cy="29495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chemeClr val="bg1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計画の実施</a:t>
            </a:r>
            <a:endParaRPr lang="ja-JP" altLang="en-US" dirty="0">
              <a:solidFill>
                <a:schemeClr val="bg1"/>
              </a:solidFill>
              <a:cs typeface="ＭＳ Ｐゴシック" pitchFamily="50" charset="-128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51520" y="3356992"/>
            <a:ext cx="2419926" cy="29495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chemeClr val="bg1"/>
                </a:solidFill>
                <a:latin typeface="ＭＳ Ｐゴシック" pitchFamily="50" charset="-128"/>
                <a:cs typeface="ＭＳ Ｐゴシック" pitchFamily="50" charset="-128"/>
              </a:rPr>
              <a:t>取組状況の確認・評価</a:t>
            </a:r>
            <a:endParaRPr lang="ja-JP" altLang="en-US" dirty="0">
              <a:solidFill>
                <a:schemeClr val="bg1"/>
              </a:solidFill>
              <a:cs typeface="ＭＳ Ｐゴシック" pitchFamily="50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699792" y="3356992"/>
            <a:ext cx="928694" cy="2949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Check</a:t>
            </a:r>
            <a:endParaRPr lang="ja-JP" altLang="ja-JP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143636" y="4071942"/>
            <a:ext cx="571504" cy="2949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Do</a:t>
            </a:r>
            <a:endParaRPr lang="ja-JP" altLang="ja-JP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857488" y="1785926"/>
            <a:ext cx="571504" cy="2949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solidFill>
                  <a:srgbClr val="FF0000"/>
                </a:solidFill>
                <a:latin typeface="ＭＳ Ｐゴシック" pitchFamily="50" charset="-128"/>
                <a:cs typeface="ＭＳ Ｐゴシック" pitchFamily="50" charset="-128"/>
              </a:rPr>
              <a:t>Act</a:t>
            </a:r>
            <a:endParaRPr lang="ja-JP" altLang="ja-JP" dirty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42910" y="1785926"/>
            <a:ext cx="2143140" cy="29495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chemeClr val="bg1"/>
                </a:solidFill>
                <a:latin typeface="ＭＳ Ｐゴシック" pitchFamily="50" charset="-128"/>
                <a:cs typeface="ＭＳ Ｐゴシック" pitchFamily="50" charset="-128"/>
              </a:rPr>
              <a:t>全体の評価と見直し</a:t>
            </a:r>
            <a:endParaRPr lang="ja-JP" altLang="en-US" dirty="0">
              <a:solidFill>
                <a:schemeClr val="bg1"/>
              </a:solidFill>
              <a:cs typeface="ＭＳ Ｐゴシック" pitchFamily="50" charset="-128"/>
            </a:endParaRP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1318325">
            <a:off x="4613217" y="1515747"/>
            <a:ext cx="423521" cy="343755"/>
          </a:xfrm>
          <a:prstGeom prst="rightArrow">
            <a:avLst>
              <a:gd name="adj1" fmla="val 50000"/>
              <a:gd name="adj2" fmla="val 4672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 rot="6817253">
            <a:off x="5202705" y="3705317"/>
            <a:ext cx="478589" cy="286343"/>
          </a:xfrm>
          <a:prstGeom prst="rightArrow">
            <a:avLst>
              <a:gd name="adj1" fmla="val 57380"/>
              <a:gd name="adj2" fmla="val 75017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 rot="11943056">
            <a:off x="2702990" y="4553002"/>
            <a:ext cx="431938" cy="314309"/>
          </a:xfrm>
          <a:prstGeom prst="rightArrow">
            <a:avLst>
              <a:gd name="adj1" fmla="val 49583"/>
              <a:gd name="adj2" fmla="val 57917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 rot="16758029">
            <a:off x="1750272" y="2804500"/>
            <a:ext cx="434063" cy="296517"/>
          </a:xfrm>
          <a:prstGeom prst="rightArrow">
            <a:avLst>
              <a:gd name="adj1" fmla="val 53852"/>
              <a:gd name="adj2" fmla="val 54927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214942" y="1500174"/>
            <a:ext cx="617289" cy="29495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chemeClr val="bg1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計画</a:t>
            </a:r>
            <a:endParaRPr lang="ja-JP" altLang="en-US" dirty="0">
              <a:solidFill>
                <a:schemeClr val="bg1"/>
              </a:solidFill>
              <a:cs typeface="ＭＳ Ｐゴシック" pitchFamily="50" charset="-128"/>
            </a:endParaRP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5929322" y="1500174"/>
            <a:ext cx="568832" cy="2949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Plan</a:t>
            </a:r>
            <a:endParaRPr lang="ja-JP" altLang="ja-JP" dirty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51520" y="3717032"/>
            <a:ext cx="3168352" cy="5719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12</a:t>
            </a:r>
            <a:r>
              <a:rPr lang="ja-JP" altLang="en-US" b="1" dirty="0" err="1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．</a:t>
            </a:r>
            <a:r>
              <a:rPr lang="ja-JP" altLang="en-US" b="1" dirty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取組状況の確認及び問題　</a:t>
            </a:r>
            <a:endParaRPr lang="en-US" altLang="ja-JP" b="1" dirty="0">
              <a:solidFill>
                <a:srgbClr val="000000"/>
              </a:solidFill>
              <a:latin typeface="ＭＳ Ｐ明朝" pitchFamily="18" charset="-128"/>
              <a:ea typeface="ＭＳ Ｐ明朝" pitchFamily="18" charset="-128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　　　点の是正および予防</a:t>
            </a:r>
            <a:endParaRPr lang="ja-JP" altLang="ja-JP" dirty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39552" y="2132856"/>
            <a:ext cx="2880320" cy="5719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13</a:t>
            </a:r>
            <a:r>
              <a:rPr lang="ja-JP" altLang="en-US" b="1" dirty="0" err="1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．</a:t>
            </a:r>
            <a:r>
              <a:rPr lang="ja-JP" altLang="en-US" b="1" dirty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代表者による全体の評　</a:t>
            </a:r>
            <a:endParaRPr lang="en-US" altLang="ja-JP" b="1" dirty="0">
              <a:solidFill>
                <a:srgbClr val="000000"/>
              </a:solidFill>
              <a:latin typeface="ＭＳ Ｐ明朝" pitchFamily="18" charset="-128"/>
              <a:ea typeface="ＭＳ Ｐ明朝" pitchFamily="18" charset="-128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　　　価と見直し</a:t>
            </a:r>
            <a:endParaRPr lang="ja-JP" altLang="ja-JP" dirty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9157" cy="79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テキスト ボックス 23"/>
          <p:cNvSpPr txBox="1"/>
          <p:nvPr/>
        </p:nvSpPr>
        <p:spPr>
          <a:xfrm>
            <a:off x="129734" y="5418802"/>
            <a:ext cx="3498751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FFFF"/>
                </a:solidFill>
              </a:rPr>
              <a:t>要求事項：１３項目</a:t>
            </a:r>
          </a:p>
        </p:txBody>
      </p:sp>
    </p:spTree>
    <p:extLst>
      <p:ext uri="{BB962C8B-B14F-4D97-AF65-F5344CB8AC3E}">
        <p14:creationId xmlns:p14="http://schemas.microsoft.com/office/powerpoint/2010/main" val="29046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83549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ja-JP" sz="4900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EA21</a:t>
            </a:r>
            <a:r>
              <a:rPr lang="ja-JP" altLang="en-US" sz="4900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ja-JP" altLang="en-US" sz="4900" dirty="0" smtClean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環境経営システム　</a:t>
            </a:r>
            <a:r>
              <a:rPr lang="en-US" altLang="ja-JP" sz="4900" dirty="0" smtClean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1</a:t>
            </a:r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86408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b="1" smtClean="0">
                <a:solidFill>
                  <a:srgbClr val="D1282E"/>
                </a:solidFill>
              </a:rPr>
              <a:pPr algn="ctr"/>
              <a:t>25</a:t>
            </a:fld>
            <a:endParaRPr lang="ja-JP" altLang="en-US" sz="1800" b="1" dirty="0">
              <a:solidFill>
                <a:srgbClr val="D1282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1484783"/>
            <a:ext cx="6058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Ⅰ</a:t>
            </a:r>
            <a:r>
              <a:rPr lang="ja-JP" altLang="en-US" sz="4800" dirty="0" err="1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．</a:t>
            </a:r>
            <a:r>
              <a:rPr lang="ja-JP" altLang="en-US" sz="48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計画の策定</a:t>
            </a:r>
            <a:r>
              <a:rPr lang="ja-JP" altLang="en-US" sz="48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（</a:t>
            </a:r>
            <a:r>
              <a:rPr lang="en-US" altLang="ja-JP" sz="48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Plan</a:t>
            </a:r>
            <a:r>
              <a:rPr lang="ja-JP" altLang="en-US" sz="48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）</a:t>
            </a:r>
            <a:endParaRPr lang="ja-JP" altLang="en-US" sz="48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17512" y="2780928"/>
            <a:ext cx="76845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3200" dirty="0" smtClean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１</a:t>
            </a:r>
            <a:r>
              <a:rPr lang="ja-JP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．取組の対象組織・活動の明確化</a:t>
            </a:r>
            <a:r>
              <a:rPr lang="en-US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/>
            </a:r>
            <a:br>
              <a:rPr lang="en-US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</a:br>
            <a:r>
              <a:rPr lang="ja-JP" altLang="ja-JP" sz="3200" dirty="0" smtClean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２</a:t>
            </a:r>
            <a:r>
              <a:rPr lang="ja-JP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．環境方針の策定</a:t>
            </a:r>
            <a:r>
              <a:rPr lang="en-US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/>
            </a:r>
            <a:br>
              <a:rPr lang="en-US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</a:br>
            <a:r>
              <a:rPr lang="en-US" altLang="ja-JP" sz="3200" u="sng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  <a:cs typeface="Times New Roman"/>
                <a:hlinkClick r:id="rId2"/>
              </a:rPr>
              <a:t>３</a:t>
            </a:r>
            <a:r>
              <a:rPr lang="en-US" altLang="ja-JP" sz="3200" u="sng" dirty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  <a:cs typeface="Times New Roman"/>
                <a:hlinkClick r:id="rId2"/>
              </a:rPr>
              <a:t>．</a:t>
            </a:r>
            <a:r>
              <a:rPr lang="en-US" altLang="ja-JP" sz="3200" u="sng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  <a:cs typeface="Times New Roman"/>
                <a:hlinkClick r:id="rId2"/>
              </a:rPr>
              <a:t>環境への負荷と環境への取組状況の</a:t>
            </a:r>
            <a:r>
              <a:rPr lang="ja-JP" altLang="en-US" sz="3200" u="sng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  <a:cs typeface="Times New Roman"/>
                <a:hlinkClick r:id="rId2"/>
              </a:rPr>
              <a:t>　　　</a:t>
            </a:r>
            <a:endParaRPr lang="en-US" altLang="ja-JP" sz="3200" u="sng" dirty="0" smtClean="0">
              <a:solidFill>
                <a:srgbClr val="0000FF"/>
              </a:solidFill>
              <a:latin typeface="HGP創英角ﾎﾟｯﾌﾟ体" pitchFamily="50" charset="-128"/>
              <a:ea typeface="HGP創英角ﾎﾟｯﾌﾟ体" pitchFamily="50" charset="-128"/>
              <a:cs typeface="Times New Roman"/>
              <a:hlinkClick r:id="rId2"/>
            </a:endParaRPr>
          </a:p>
          <a:p>
            <a:r>
              <a:rPr lang="ja-JP" altLang="en-US" sz="32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  <a:cs typeface="Times New Roman"/>
                <a:hlinkClick r:id="rId2"/>
              </a:rPr>
              <a:t>　　</a:t>
            </a:r>
            <a:r>
              <a:rPr lang="en-US" altLang="ja-JP" sz="3200" u="sng" dirty="0" err="1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  <a:cs typeface="Times New Roman"/>
                <a:hlinkClick r:id="rId2"/>
              </a:rPr>
              <a:t>把握及び評価</a:t>
            </a:r>
            <a:r>
              <a:rPr lang="en-US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/>
            </a:r>
            <a:br>
              <a:rPr lang="en-US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</a:br>
            <a:r>
              <a:rPr lang="en-US" altLang="ja-JP" sz="3200" u="sng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  <a:cs typeface="Times New Roman"/>
                <a:hlinkClick r:id="rId3"/>
              </a:rPr>
              <a:t>４</a:t>
            </a:r>
            <a:r>
              <a:rPr lang="en-US" altLang="ja-JP" sz="3200" u="sng" dirty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  <a:cs typeface="Times New Roman"/>
                <a:hlinkClick r:id="rId3"/>
              </a:rPr>
              <a:t>．環境関連法規等の取りまとめ</a:t>
            </a:r>
            <a:r>
              <a:rPr lang="en-US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/>
            </a:r>
            <a:br>
              <a:rPr lang="en-US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</a:br>
            <a:r>
              <a:rPr lang="ja-JP" altLang="ja-JP" sz="3200" dirty="0" smtClean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５</a:t>
            </a:r>
            <a:r>
              <a:rPr lang="ja-JP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．環境目標及び環境活動計画の</a:t>
            </a:r>
            <a:r>
              <a:rPr lang="ja-JP" altLang="ja-JP" sz="3200" dirty="0" smtClean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策定</a:t>
            </a:r>
            <a:endParaRPr lang="ja-JP" altLang="en-US" sz="32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61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052788"/>
              </p:ext>
            </p:extLst>
          </p:nvPr>
        </p:nvGraphicFramePr>
        <p:xfrm>
          <a:off x="1475656" y="126868"/>
          <a:ext cx="5472608" cy="6659909"/>
        </p:xfrm>
        <a:graphic>
          <a:graphicData uri="http://schemas.openxmlformats.org/drawingml/2006/table">
            <a:tbl>
              <a:tblPr>
                <a:solidFill>
                  <a:srgbClr val="CCEC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472608"/>
              </a:tblGrid>
              <a:tr h="32788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002060"/>
                          </a:solidFill>
                          <a:latin typeface="ＭＳ 明朝"/>
                        </a:rPr>
                        <a:t>環</a:t>
                      </a:r>
                      <a:r>
                        <a:rPr lang="ja-JP" altLang="en-US" sz="2800" b="1" i="0" u="none" strike="noStrike" dirty="0">
                          <a:solidFill>
                            <a:srgbClr val="002060"/>
                          </a:solidFill>
                          <a:latin typeface="Century"/>
                        </a:rPr>
                        <a:t> </a:t>
                      </a:r>
                      <a:r>
                        <a:rPr lang="ja-JP" altLang="en-US" sz="2800" b="1" i="0" u="none" strike="noStrike" dirty="0">
                          <a:solidFill>
                            <a:srgbClr val="002060"/>
                          </a:solidFill>
                          <a:latin typeface="ＭＳ 明朝"/>
                        </a:rPr>
                        <a:t>境</a:t>
                      </a:r>
                      <a:r>
                        <a:rPr lang="ja-JP" altLang="en-US" sz="2800" b="1" i="0" u="none" strike="noStrike" dirty="0">
                          <a:solidFill>
                            <a:srgbClr val="002060"/>
                          </a:solidFill>
                          <a:latin typeface="Century"/>
                        </a:rPr>
                        <a:t> </a:t>
                      </a:r>
                      <a:r>
                        <a:rPr lang="ja-JP" altLang="en-US" sz="2800" b="1" i="0" u="none" strike="noStrike" dirty="0">
                          <a:solidFill>
                            <a:srgbClr val="002060"/>
                          </a:solidFill>
                          <a:latin typeface="ＭＳ 明朝"/>
                        </a:rPr>
                        <a:t>方</a:t>
                      </a:r>
                      <a:r>
                        <a:rPr lang="ja-JP" altLang="en-US" sz="2800" b="1" i="0" u="none" strike="noStrike" dirty="0">
                          <a:solidFill>
                            <a:srgbClr val="002060"/>
                          </a:solidFill>
                          <a:latin typeface="Century"/>
                        </a:rPr>
                        <a:t> </a:t>
                      </a:r>
                      <a:r>
                        <a:rPr lang="ja-JP" altLang="en-US" sz="2800" b="1" i="0" u="none" strike="noStrike" dirty="0" smtClean="0">
                          <a:solidFill>
                            <a:srgbClr val="002060"/>
                          </a:solidFill>
                          <a:latin typeface="ＭＳ 明朝"/>
                        </a:rPr>
                        <a:t>針</a:t>
                      </a:r>
                      <a:r>
                        <a:rPr lang="ja-JP" altLang="en-US" sz="2400" b="1" i="0" u="none" strike="noStrike" dirty="0" smtClean="0">
                          <a:solidFill>
                            <a:srgbClr val="002060"/>
                          </a:solidFill>
                          <a:latin typeface="ＭＳ 明朝"/>
                        </a:rPr>
                        <a:t>　</a:t>
                      </a:r>
                      <a:endParaRPr lang="ja-JP" altLang="en-US" sz="2400" b="1" i="0" u="none" strike="noStrike" dirty="0">
                        <a:solidFill>
                          <a:srgbClr val="002060"/>
                        </a:solidFill>
                        <a:latin typeface="ＭＳ 明朝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9509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B050"/>
                          </a:solidFill>
                          <a:latin typeface="ＭＳ Ｐゴシック"/>
                        </a:rPr>
                        <a:t>＜基本理念＞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1476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 smtClean="0">
                          <a:latin typeface="ＭＳ 明朝"/>
                        </a:rPr>
                        <a:t>　　私たち</a:t>
                      </a:r>
                      <a:r>
                        <a:rPr lang="ja-JP" altLang="en-US" sz="1400" b="1" i="0" u="none" strike="noStrike" dirty="0">
                          <a:latin typeface="ＭＳ 明朝"/>
                        </a:rPr>
                        <a:t>は、ますます深刻化する地球温暖化への対応や、有限である資源の有効利用が人類共通の重要課題と考えています。</a:t>
                      </a:r>
                      <a:br>
                        <a:rPr lang="ja-JP" altLang="en-US" sz="1400" b="1" i="0" u="none" strike="noStrike" dirty="0">
                          <a:latin typeface="ＭＳ 明朝"/>
                        </a:rPr>
                      </a:br>
                      <a:r>
                        <a:rPr lang="ja-JP" altLang="en-US" sz="1400" b="1" i="0" u="none" strike="noStrike" dirty="0" smtClean="0">
                          <a:latin typeface="ＭＳ 明朝"/>
                        </a:rPr>
                        <a:t>　　事業</a:t>
                      </a:r>
                      <a:r>
                        <a:rPr lang="ja-JP" altLang="en-US" sz="1400" b="1" i="0" u="none" strike="noStrike" dirty="0">
                          <a:latin typeface="ＭＳ 明朝"/>
                        </a:rPr>
                        <a:t>活動における環境負荷の低減</a:t>
                      </a:r>
                      <a:r>
                        <a:rPr lang="ja-JP" altLang="en-US" sz="1400" b="1" i="0" u="none" strike="noStrike" dirty="0" smtClean="0">
                          <a:latin typeface="ＭＳ 明朝"/>
                        </a:rPr>
                        <a:t>や環境に配慮した製品</a:t>
                      </a:r>
                      <a:r>
                        <a:rPr lang="ja-JP" altLang="en-US" sz="1400" b="1" i="0" u="none" strike="noStrike" dirty="0">
                          <a:latin typeface="ＭＳ 明朝"/>
                        </a:rPr>
                        <a:t>の</a:t>
                      </a:r>
                      <a:r>
                        <a:rPr lang="ja-JP" altLang="en-US" sz="1400" b="1" i="0" u="none" strike="noStrike" dirty="0" smtClean="0">
                          <a:latin typeface="ＭＳ 明朝"/>
                        </a:rPr>
                        <a:t>開発により、循環型社会構築を目指し、全社</a:t>
                      </a:r>
                      <a:r>
                        <a:rPr lang="ja-JP" altLang="en-US" sz="1400" b="1" i="0" u="none" strike="noStrike" dirty="0">
                          <a:latin typeface="ＭＳ 明朝"/>
                        </a:rPr>
                        <a:t>一丸となって</a:t>
                      </a:r>
                      <a:r>
                        <a:rPr lang="ja-JP" altLang="en-US" sz="1400" b="1" i="0" u="none" strike="noStrike" dirty="0" smtClean="0">
                          <a:latin typeface="ＭＳ 明朝"/>
                        </a:rPr>
                        <a:t>自主的で積極的な環境</a:t>
                      </a:r>
                      <a:r>
                        <a:rPr lang="ja-JP" altLang="en-US" sz="1400" b="1" i="0" u="none" strike="noStrike" dirty="0">
                          <a:latin typeface="ＭＳ 明朝"/>
                        </a:rPr>
                        <a:t>への取組を進めてまいります。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9509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ＭＳ 明朝"/>
                        </a:rPr>
                        <a:t>＜行動指針＞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952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latin typeface="ＭＳ 明朝"/>
                        </a:rPr>
                        <a:t>１．具体的に次のことに取り組みます。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9520"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1" i="0" u="none" strike="noStrike" dirty="0">
                        <a:latin typeface="ＭＳ 明朝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952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latin typeface="ＭＳ 明朝"/>
                        </a:rPr>
                        <a:t>①</a:t>
                      </a:r>
                      <a:r>
                        <a:rPr lang="ja-JP" altLang="en-US" sz="1400" b="1" i="0" u="none" strike="noStrike" dirty="0">
                          <a:solidFill>
                            <a:srgbClr val="0000FF"/>
                          </a:solidFill>
                          <a:latin typeface="ＭＳ 明朝"/>
                        </a:rPr>
                        <a:t>電力・自動車燃料の消費に伴う二酸化炭素排出量の削減</a:t>
                      </a:r>
                      <a:endParaRPr lang="ja-JP" altLang="en-US" sz="1400" b="1" i="0" u="none" strike="noStrike" dirty="0">
                        <a:latin typeface="ＭＳ 明朝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952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solidFill>
                            <a:srgbClr val="0000FF"/>
                          </a:solidFill>
                          <a:latin typeface="ＭＳ 明朝"/>
                        </a:rPr>
                        <a:t>②使用原材料の省資源、廃棄物の３Ｒ（減量、再使用、再生利用）の推進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952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solidFill>
                            <a:srgbClr val="0000FF"/>
                          </a:solidFill>
                          <a:latin typeface="ＭＳ 明朝"/>
                        </a:rPr>
                        <a:t>③水資源の</a:t>
                      </a:r>
                      <a:r>
                        <a:rPr lang="ja-JP" altLang="en-US" sz="1400" b="1" i="0" u="none" strike="noStrike" dirty="0" smtClean="0">
                          <a:solidFill>
                            <a:srgbClr val="0000FF"/>
                          </a:solidFill>
                          <a:latin typeface="ＭＳ 明朝"/>
                        </a:rPr>
                        <a:t>節約</a:t>
                      </a:r>
                      <a:endParaRPr lang="ja-JP" altLang="en-US" sz="1400" b="1" i="0" u="none" strike="noStrike" dirty="0">
                        <a:solidFill>
                          <a:srgbClr val="0000FF"/>
                        </a:solidFill>
                        <a:latin typeface="ＭＳ 明朝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952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solidFill>
                            <a:srgbClr val="0000FF"/>
                          </a:solidFill>
                          <a:latin typeface="ＭＳ 明朝"/>
                        </a:rPr>
                        <a:t>④有害な化学物質の削減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952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solidFill>
                            <a:srgbClr val="0000FF"/>
                          </a:solidFill>
                          <a:latin typeface="ＭＳ 明朝"/>
                        </a:rPr>
                        <a:t>⑤原材料及び事務用品のグリーン購入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952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solidFill>
                            <a:srgbClr val="0000FF"/>
                          </a:solidFill>
                          <a:latin typeface="ＭＳ 明朝"/>
                        </a:rPr>
                        <a:t>⑥環境に配慮した製品の開発（または販売促進）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952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solidFill>
                            <a:srgbClr val="0000FF"/>
                          </a:solidFill>
                          <a:latin typeface="ＭＳ 明朝"/>
                        </a:rPr>
                        <a:t>⑦工場周辺の清掃活動の推進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9520">
                <a:tc>
                  <a:txBody>
                    <a:bodyPr/>
                    <a:lstStyle/>
                    <a:p>
                      <a:pPr algn="l" fontAlgn="ctr"/>
                      <a:endParaRPr lang="ja-JP" altLang="en-US" sz="1400" b="1" i="0" u="none" strike="noStrike" dirty="0"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5904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latin typeface="ＭＳ 明朝"/>
                        </a:rPr>
                        <a:t>これらについて環境目標・活動計画を定め、定期的に見直しを行い、継続的な改善に努めます。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9520">
                <a:tc>
                  <a:txBody>
                    <a:bodyPr/>
                    <a:lstStyle/>
                    <a:p>
                      <a:pPr algn="l" fontAlgn="ctr"/>
                      <a:endParaRPr lang="ja-JP" altLang="en-US" sz="1400" b="1" i="0" u="none" strike="noStrike" dirty="0">
                        <a:latin typeface="Century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952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latin typeface="ＭＳ 明朝"/>
                        </a:rPr>
                        <a:t>２．環境関連法規制や当社が約束したことを順守します。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9520"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1" i="0" u="none" strike="noStrike" dirty="0">
                        <a:latin typeface="Century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9520"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400" b="1" i="0" u="none" strike="noStrike" dirty="0" smtClean="0">
                          <a:latin typeface="ＭＳ 明朝"/>
                        </a:rPr>
                        <a:t>　　　　　　　　　制</a:t>
                      </a:r>
                      <a:r>
                        <a:rPr lang="ja-JP" altLang="en-US" sz="1400" b="1" i="0" u="none" strike="noStrike" dirty="0">
                          <a:latin typeface="ＭＳ 明朝"/>
                        </a:rPr>
                        <a:t>定日：</a:t>
                      </a:r>
                      <a:r>
                        <a:rPr lang="en-US" altLang="ja-JP" sz="1400" b="1" i="0" u="none" strike="noStrike" dirty="0" smtClean="0">
                          <a:latin typeface="ＭＳ 明朝"/>
                        </a:rPr>
                        <a:t>2011</a:t>
                      </a:r>
                      <a:r>
                        <a:rPr lang="ja-JP" altLang="en-US" sz="1400" b="1" i="0" u="none" strike="noStrike" dirty="0" smtClean="0">
                          <a:latin typeface="ＭＳ 明朝"/>
                        </a:rPr>
                        <a:t>年</a:t>
                      </a:r>
                      <a:r>
                        <a:rPr lang="ja-JP" altLang="en-US" sz="1400" b="1" i="0" u="none" strike="noStrike" dirty="0">
                          <a:latin typeface="ＭＳ 明朝"/>
                        </a:rPr>
                        <a:t>〇月○日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952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latin typeface="ＭＳ 明朝"/>
                        </a:rPr>
                        <a:t>　　　</a:t>
                      </a:r>
                      <a:r>
                        <a:rPr lang="ja-JP" altLang="en-US" sz="1400" b="1" i="0" u="none" strike="noStrike" dirty="0" smtClean="0">
                          <a:latin typeface="ＭＳ 明朝"/>
                        </a:rPr>
                        <a:t>　　　　　　　　　　　　　　　　　　　　　　○○○株式会社</a:t>
                      </a:r>
                      <a:endParaRPr lang="ja-JP" altLang="en-US" sz="1400" b="1" i="0" u="none" strike="noStrike" dirty="0">
                        <a:latin typeface="ＭＳ 明朝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952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latin typeface="ＭＳ 明朝"/>
                        </a:rPr>
                        <a:t>　　　　　　　　　　　　　　　　　　　</a:t>
                      </a:r>
                      <a:r>
                        <a:rPr lang="zh-TW" altLang="en-US" sz="1400" b="1" i="0" u="none" strike="noStrike" dirty="0" smtClean="0">
                          <a:latin typeface="ＭＳ 明朝"/>
                        </a:rPr>
                        <a:t>代表</a:t>
                      </a:r>
                      <a:r>
                        <a:rPr lang="zh-TW" altLang="en-US" sz="1400" b="1" i="0" u="none" strike="noStrike" dirty="0">
                          <a:latin typeface="ＭＳ 明朝"/>
                        </a:rPr>
                        <a:t>取締役社長 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8366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latin typeface="CRPＣ＆Ｇ流麗行書体"/>
                        </a:rPr>
                        <a:t>　　　　                            </a:t>
                      </a:r>
                      <a:r>
                        <a:rPr lang="ja-JP" altLang="en-US" sz="1400" b="1" i="0" u="none" strike="noStrike" dirty="0" smtClean="0">
                          <a:latin typeface="CRPＣ＆Ｇ流麗行書体"/>
                        </a:rPr>
                        <a:t>　　　　　　　　              ○</a:t>
                      </a:r>
                      <a:r>
                        <a:rPr lang="ja-JP" altLang="en-US" sz="1400" b="1" i="0" u="none" strike="noStrike" dirty="0">
                          <a:latin typeface="CRPＣ＆Ｇ流麗行書体"/>
                        </a:rPr>
                        <a:t>○　○○（署名）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50304" cy="322784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smtClean="0">
                <a:solidFill>
                  <a:srgbClr val="D1282E"/>
                </a:solidFill>
              </a:rPr>
              <a:pPr algn="ctr"/>
              <a:t>26</a:t>
            </a:fld>
            <a:endParaRPr lang="ja-JP" altLang="en-US" sz="1800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064896" cy="8683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ja-JP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環境目標及び環境活動計画の例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572813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smtClean="0">
                <a:solidFill>
                  <a:srgbClr val="D1282E"/>
                </a:solidFill>
              </a:rPr>
              <a:pPr algn="ctr"/>
              <a:t>27</a:t>
            </a:fld>
            <a:endParaRPr lang="ja-JP" altLang="en-US" sz="1800" dirty="0">
              <a:solidFill>
                <a:srgbClr val="D1282E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251520" y="1844824"/>
          <a:ext cx="8712970" cy="4090255"/>
        </p:xfrm>
        <a:graphic>
          <a:graphicData uri="http://schemas.openxmlformats.org/drawingml/2006/table">
            <a:tbl>
              <a:tblPr/>
              <a:tblGrid>
                <a:gridCol w="459274"/>
                <a:gridCol w="1484942"/>
                <a:gridCol w="720080"/>
                <a:gridCol w="1102634"/>
                <a:gridCol w="989208"/>
                <a:gridCol w="989208"/>
                <a:gridCol w="989208"/>
                <a:gridCol w="989208"/>
                <a:gridCol w="989208"/>
              </a:tblGrid>
              <a:tr h="454418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単年度計画と実績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中期計画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54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No</a:t>
                      </a: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環境目標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単位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基準年</a:t>
                      </a:r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2008</a:t>
                      </a:r>
                      <a:b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</a:b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年度（実績）</a:t>
                      </a: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2009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年度</a:t>
                      </a:r>
                      <a:b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</a:b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（５％削減）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 smtClean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2009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年度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/>
                      </a:r>
                      <a:b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</a:b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（実績）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2010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年度</a:t>
                      </a:r>
                      <a:b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</a:b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（</a:t>
                      </a:r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5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％削減）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2011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年度</a:t>
                      </a:r>
                      <a:b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</a:b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（</a:t>
                      </a:r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5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％削減）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2011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年度</a:t>
                      </a:r>
                      <a:b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</a:b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（維持）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5286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1</a:t>
                      </a: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二酸化炭素排出量の削減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トン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250</a:t>
                      </a: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238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229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225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213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210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2</a:t>
                      </a: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廃棄物排出量の削減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トン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50</a:t>
                      </a: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47.5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45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42.5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40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40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3</a:t>
                      </a: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総排水量の削減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m3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100</a:t>
                      </a: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95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96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90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85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85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4</a:t>
                      </a: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化学物質の使用量の削減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ｋｇ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200</a:t>
                      </a: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190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198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180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170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170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3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　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5</a:t>
                      </a: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グリーン購入の推進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品目数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5</a:t>
                      </a: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6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8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9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10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10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4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6</a:t>
                      </a: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製品及びサービスの環境配慮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件数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2</a:t>
                      </a:r>
                    </a:p>
                  </a:txBody>
                  <a:tcPr marL="9274" marR="9274" marT="92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4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6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8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10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10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844655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1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09520" cy="718393"/>
          </a:xfrm>
        </p:spPr>
        <p:txBody>
          <a:bodyPr>
            <a:normAutofit fontScale="90000"/>
          </a:bodyPr>
          <a:lstStyle/>
          <a:p>
            <a:r>
              <a:rPr lang="ja-JP" altLang="en-US" sz="4400" dirty="0">
                <a:latin typeface="HGP創英角ﾎﾟｯﾌﾟ体" pitchFamily="50" charset="-128"/>
                <a:ea typeface="HGP創英角ﾎﾟｯﾌﾟ体" pitchFamily="50" charset="-128"/>
              </a:rPr>
              <a:t>環境関連法規の特定</a:t>
            </a:r>
            <a:endParaRPr kumimoji="1" lang="ja-JP" altLang="en-US" sz="4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460432" y="6437332"/>
            <a:ext cx="542048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b="1" smtClean="0">
                <a:solidFill>
                  <a:srgbClr val="D1282E"/>
                </a:solidFill>
              </a:rPr>
              <a:pPr algn="ctr"/>
              <a:t>28</a:t>
            </a:fld>
            <a:endParaRPr lang="ja-JP" altLang="en-US" sz="1800" b="1" dirty="0">
              <a:solidFill>
                <a:srgbClr val="D1282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77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5025"/>
            <a:ext cx="8678952" cy="559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8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1851025" y="1273175"/>
            <a:ext cx="3792545" cy="3656023"/>
          </a:xfrm>
          <a:custGeom>
            <a:avLst/>
            <a:gdLst>
              <a:gd name="G0" fmla="+- 826 0 0"/>
              <a:gd name="G1" fmla="+- 21600 0 826"/>
              <a:gd name="G2" fmla="+- 21600 0 82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6" y="10800"/>
                </a:moveTo>
                <a:cubicBezTo>
                  <a:pt x="826" y="16308"/>
                  <a:pt x="5292" y="20774"/>
                  <a:pt x="10800" y="20774"/>
                </a:cubicBezTo>
                <a:cubicBezTo>
                  <a:pt x="16308" y="20774"/>
                  <a:pt x="20774" y="16308"/>
                  <a:pt x="20774" y="10800"/>
                </a:cubicBezTo>
                <a:cubicBezTo>
                  <a:pt x="20774" y="5292"/>
                  <a:pt x="16308" y="826"/>
                  <a:pt x="10800" y="826"/>
                </a:cubicBezTo>
                <a:cubicBezTo>
                  <a:pt x="5292" y="826"/>
                  <a:pt x="826" y="5292"/>
                  <a:pt x="826" y="10800"/>
                </a:cubicBezTo>
                <a:close/>
              </a:path>
            </a:pathLst>
          </a:custGeom>
          <a:solidFill>
            <a:srgbClr val="4F81BD">
              <a:alpha val="17999"/>
            </a:srgb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86834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kumimoji="1" lang="ja-JP" alt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環境経営システムの</a:t>
            </a:r>
            <a:r>
              <a:rPr kumimoji="1" lang="en-US" altLang="ja-JP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PDCA</a:t>
            </a:r>
            <a:r>
              <a:rPr kumimoji="1" lang="ja-JP" alt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サイクル</a:t>
            </a:r>
            <a:endParaRPr kumimoji="1" lang="ja-JP" altLang="en-US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>
          <a:xfrm>
            <a:off x="8555177" y="6381328"/>
            <a:ext cx="534368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b="1" smtClean="0">
                <a:solidFill>
                  <a:srgbClr val="D1282E"/>
                </a:solidFill>
              </a:rPr>
              <a:pPr algn="ctr"/>
              <a:t>29</a:t>
            </a:fld>
            <a:endParaRPr lang="ja-JP" altLang="en-US" sz="1800" b="1" dirty="0">
              <a:solidFill>
                <a:srgbClr val="D1282E"/>
              </a:solidFill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714744" y="1857364"/>
            <a:ext cx="4856141" cy="1679947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１．取組みの活動組織・活動の明確化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２．環境方針の策定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３．環境への負荷と環境への取組状況の把握及　</a:t>
            </a:r>
            <a:endParaRPr lang="en-US" altLang="ja-JP" b="1" dirty="0" smtClean="0">
              <a:solidFill>
                <a:srgbClr val="000000"/>
              </a:solidFill>
              <a:latin typeface="ＭＳ Ｐ明朝" pitchFamily="18" charset="-128"/>
              <a:ea typeface="ＭＳ Ｐ明朝" pitchFamily="18" charset="-128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　　び評価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４．環境関連法規等の取りまとめ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５．環境目標及び環境活動計画の策定</a:t>
            </a:r>
            <a:endParaRPr lang="ja-JP" altLang="en-US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643306" y="4429132"/>
            <a:ext cx="4500594" cy="1714512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non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６．実施体制の構築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７．教育・訓練の実施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８．環境コミュニケーションの実施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９．実施及び運用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１０．環境上の緊急事態への準備及び対応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1</a:t>
            </a:r>
            <a:r>
              <a:rPr lang="ja-JP" altLang="en-US" b="1" dirty="0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１．環境関連文書及び記録の作成・管理</a:t>
            </a:r>
            <a:endParaRPr lang="ja-JP" altLang="en-US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928926" y="1285860"/>
            <a:ext cx="1571662" cy="294953"/>
          </a:xfrm>
          <a:prstGeom prst="rect">
            <a:avLst/>
          </a:prstGeom>
          <a:solidFill>
            <a:srgbClr val="8064A2"/>
          </a:solidFill>
          <a:ln w="127000" cmpd="dbl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smtClean="0">
                <a:solidFill>
                  <a:srgbClr val="FFFFFF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継続的改善</a:t>
            </a:r>
            <a:endParaRPr lang="ja-JP" altLang="en-US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357686" y="4071942"/>
            <a:ext cx="1714512" cy="29495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計画の実施</a:t>
            </a:r>
            <a:endParaRPr lang="ja-JP" altLang="en-US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51520" y="3356992"/>
            <a:ext cx="2419926" cy="29495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取組状況の確認・評価</a:t>
            </a:r>
            <a:endParaRPr lang="ja-JP" altLang="en-US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699792" y="3356992"/>
            <a:ext cx="928694" cy="2949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Check</a:t>
            </a:r>
            <a:endParaRPr lang="ja-JP" altLang="ja-JP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143636" y="4071942"/>
            <a:ext cx="571504" cy="2949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Do</a:t>
            </a:r>
            <a:endParaRPr lang="ja-JP" altLang="ja-JP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857488" y="1785926"/>
            <a:ext cx="571504" cy="2949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0000"/>
                </a:solidFill>
                <a:latin typeface="ＭＳ Ｐゴシック" pitchFamily="50" charset="-128"/>
                <a:cs typeface="ＭＳ Ｐゴシック" pitchFamily="50" charset="-128"/>
              </a:rPr>
              <a:t>Act</a:t>
            </a:r>
            <a:endParaRPr lang="ja-JP" altLang="ja-JP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42910" y="1785926"/>
            <a:ext cx="2143140" cy="29495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全体の評価と見直し</a:t>
            </a:r>
            <a:endParaRPr lang="ja-JP" altLang="en-US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1318325">
            <a:off x="4613217" y="1515747"/>
            <a:ext cx="423521" cy="343755"/>
          </a:xfrm>
          <a:prstGeom prst="rightArrow">
            <a:avLst>
              <a:gd name="adj1" fmla="val 50000"/>
              <a:gd name="adj2" fmla="val 4672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 rot="6817253">
            <a:off x="5202705" y="3705317"/>
            <a:ext cx="478589" cy="286343"/>
          </a:xfrm>
          <a:prstGeom prst="rightArrow">
            <a:avLst>
              <a:gd name="adj1" fmla="val 57380"/>
              <a:gd name="adj2" fmla="val 75017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 rot="11943056">
            <a:off x="2702990" y="4553002"/>
            <a:ext cx="431938" cy="314309"/>
          </a:xfrm>
          <a:prstGeom prst="rightArrow">
            <a:avLst>
              <a:gd name="adj1" fmla="val 49583"/>
              <a:gd name="adj2" fmla="val 57917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 rot="16758029">
            <a:off x="1750272" y="2804500"/>
            <a:ext cx="434063" cy="296517"/>
          </a:xfrm>
          <a:prstGeom prst="rightArrow">
            <a:avLst>
              <a:gd name="adj1" fmla="val 53852"/>
              <a:gd name="adj2" fmla="val 54927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214942" y="1500174"/>
            <a:ext cx="617289" cy="29495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計画</a:t>
            </a:r>
            <a:endParaRPr lang="ja-JP" altLang="en-US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5929322" y="1500174"/>
            <a:ext cx="568832" cy="2949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Plan</a:t>
            </a:r>
            <a:endParaRPr lang="ja-JP" altLang="ja-JP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51520" y="3717032"/>
            <a:ext cx="3168352" cy="5719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12</a:t>
            </a:r>
            <a:r>
              <a:rPr lang="ja-JP" altLang="en-US" b="1" dirty="0" err="1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．</a:t>
            </a:r>
            <a:r>
              <a:rPr lang="ja-JP" altLang="en-US" b="1" dirty="0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取組状況の確認及び問題　</a:t>
            </a:r>
            <a:endParaRPr lang="en-US" altLang="ja-JP" b="1" dirty="0" smtClean="0">
              <a:solidFill>
                <a:srgbClr val="000000"/>
              </a:solidFill>
              <a:latin typeface="ＭＳ Ｐ明朝" pitchFamily="18" charset="-128"/>
              <a:ea typeface="ＭＳ Ｐ明朝" pitchFamily="18" charset="-128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　　　点の是正および予防</a:t>
            </a:r>
            <a:endParaRPr lang="ja-JP" altLang="ja-JP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39552" y="2132856"/>
            <a:ext cx="2880320" cy="5719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13</a:t>
            </a:r>
            <a:r>
              <a:rPr lang="ja-JP" altLang="en-US" b="1" dirty="0" err="1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．</a:t>
            </a:r>
            <a:r>
              <a:rPr lang="ja-JP" altLang="en-US" b="1" dirty="0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代表者による全体の評　</a:t>
            </a:r>
            <a:endParaRPr lang="en-US" altLang="ja-JP" b="1" dirty="0" smtClean="0">
              <a:solidFill>
                <a:srgbClr val="000000"/>
              </a:solidFill>
              <a:latin typeface="ＭＳ Ｐ明朝" pitchFamily="18" charset="-128"/>
              <a:ea typeface="ＭＳ Ｐ明朝" pitchFamily="18" charset="-128"/>
              <a:cs typeface="ＭＳ Ｐゴシック" pitchFamily="50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 pitchFamily="50" charset="-128"/>
              </a:rPr>
              <a:t>　　　価と見直し</a:t>
            </a:r>
            <a:endParaRPr lang="ja-JP" altLang="ja-JP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9157" cy="79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テキスト ボックス 23"/>
          <p:cNvSpPr txBox="1"/>
          <p:nvPr/>
        </p:nvSpPr>
        <p:spPr>
          <a:xfrm>
            <a:off x="129734" y="5418802"/>
            <a:ext cx="3498751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FFFFFF"/>
                </a:solidFill>
              </a:rPr>
              <a:t>要求事項：１３項目</a:t>
            </a:r>
            <a:endParaRPr lang="ja-JP" alt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543279" y="6356350"/>
            <a:ext cx="277194" cy="365125"/>
          </a:xfrm>
        </p:spPr>
        <p:txBody>
          <a:bodyPr/>
          <a:lstStyle/>
          <a:p>
            <a:fld id="{47039ACF-13B3-4A59-9A68-53D17D658FCA}" type="slidenum">
              <a:rPr lang="ja-JP" altLang="en-US" sz="1800" smtClean="0">
                <a:solidFill>
                  <a:srgbClr val="D1282E"/>
                </a:solidFill>
              </a:rPr>
              <a:pPr/>
              <a:t>3</a:t>
            </a:fld>
            <a:endParaRPr lang="ja-JP" altLang="en-US" sz="1800" dirty="0">
              <a:solidFill>
                <a:srgbClr val="D1282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21497"/>
            <a:ext cx="9144000" cy="67710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800" b="1" u="sng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Ⅰ</a:t>
            </a:r>
            <a:r>
              <a:rPr lang="ja-JP" altLang="en-US" sz="2800" b="1" u="sng" dirty="0" err="1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．</a:t>
            </a:r>
            <a:r>
              <a:rPr lang="ja-JP" altLang="en-US" sz="2800" b="1" u="sng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エコアクション</a:t>
            </a:r>
            <a:r>
              <a:rPr lang="en-US" altLang="ja-JP" sz="2800" b="1" u="sng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21</a:t>
            </a:r>
            <a:r>
              <a:rPr lang="ja-JP" altLang="en-US" sz="2800" b="1" u="sng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ガイドライン　</a:t>
            </a:r>
            <a:r>
              <a:rPr lang="en-US" altLang="ja-JP" sz="2800" b="1" u="sng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2009</a:t>
            </a:r>
            <a:r>
              <a:rPr lang="ja-JP" altLang="en-US" sz="2800" b="1" u="sng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年版</a:t>
            </a:r>
            <a:endParaRPr lang="en-US" altLang="ja-JP" sz="2800" b="1" u="sng" dirty="0">
              <a:solidFill>
                <a:srgbClr val="00B0F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28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　　　</a:t>
            </a:r>
            <a:r>
              <a:rPr lang="en-US" altLang="ja-JP" sz="28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hlinkClick r:id="rId3"/>
              </a:rPr>
              <a:t>http://www.ea21.jp/index.html</a:t>
            </a:r>
            <a:endParaRPr lang="en-US" altLang="ja-JP" sz="2800" b="1" dirty="0">
              <a:solidFill>
                <a:srgbClr val="FF0000"/>
              </a:solidFill>
              <a:latin typeface="ＭＳ 明朝" pitchFamily="17" charset="-128"/>
              <a:ea typeface="ＭＳ 明朝" pitchFamily="17" charset="-128"/>
            </a:endParaRPr>
          </a:p>
          <a:p>
            <a:r>
              <a:rPr lang="en-US" altLang="ja-JP" sz="2800" b="1" u="sng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Ⅱ</a:t>
            </a:r>
            <a:r>
              <a:rPr lang="ja-JP" altLang="en-US" sz="2800" b="1" u="sng" dirty="0" err="1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．</a:t>
            </a:r>
            <a:r>
              <a:rPr lang="ja-JP" altLang="en-US" sz="2800" b="1" u="sng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エコアクション</a:t>
            </a:r>
            <a:r>
              <a:rPr lang="en-US" altLang="ja-JP" sz="2800" b="1" u="sng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21</a:t>
            </a:r>
            <a:r>
              <a:rPr lang="ja-JP" altLang="en-US" sz="2800" b="1" u="sng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業種別ガイドライン</a:t>
            </a:r>
            <a:r>
              <a:rPr lang="en-US" altLang="ja-JP" sz="2800" b="1" u="sng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2011</a:t>
            </a:r>
            <a:r>
              <a:rPr lang="ja-JP" altLang="en-US" sz="2800" b="1" u="sng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年版</a:t>
            </a:r>
            <a:endParaRPr lang="en-US" altLang="ja-JP" sz="2800" b="1" u="sng" dirty="0">
              <a:solidFill>
                <a:srgbClr val="00B0F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１．建設業向けガイドライン</a:t>
            </a:r>
          </a:p>
          <a:p>
            <a:r>
              <a:rPr lang="ja-JP" altLang="en-US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　</a:t>
            </a:r>
            <a:r>
              <a:rPr lang="ja-JP" altLang="en-US" b="1" dirty="0">
                <a:solidFill>
                  <a:srgbClr val="0070C0"/>
                </a:solidFill>
                <a:latin typeface="ＭＳ 明朝" pitchFamily="17" charset="-128"/>
                <a:ea typeface="ＭＳ 明朝" pitchFamily="17" charset="-128"/>
              </a:rPr>
              <a:t>　</a:t>
            </a:r>
            <a:r>
              <a:rPr lang="ja-JP" altLang="en-US" b="1" u="sng" dirty="0">
                <a:solidFill>
                  <a:srgbClr val="0070C0"/>
                </a:solidFill>
                <a:latin typeface="ＭＳ 明朝" pitchFamily="17" charset="-128"/>
                <a:ea typeface="ＭＳ 明朝" pitchFamily="17" charset="-128"/>
              </a:rPr>
              <a:t>エコアクション２１建設業向けガイドライン</a:t>
            </a:r>
            <a:r>
              <a:rPr lang="en-US" altLang="ja-JP" b="1" u="sng" dirty="0">
                <a:solidFill>
                  <a:srgbClr val="0070C0"/>
                </a:solidFill>
                <a:latin typeface="ＭＳ 明朝" pitchFamily="17" charset="-128"/>
                <a:ea typeface="ＭＳ 明朝" pitchFamily="17" charset="-128"/>
              </a:rPr>
              <a:t>2011</a:t>
            </a:r>
            <a:r>
              <a:rPr lang="ja-JP" altLang="en-US" b="1" u="sng" dirty="0">
                <a:solidFill>
                  <a:srgbClr val="0070C0"/>
                </a:solidFill>
                <a:latin typeface="ＭＳ 明朝" pitchFamily="17" charset="-128"/>
                <a:ea typeface="ＭＳ 明朝" pitchFamily="17" charset="-128"/>
              </a:rPr>
              <a:t>年版（暫定版）</a:t>
            </a:r>
          </a:p>
          <a:p>
            <a:r>
              <a:rPr lang="ja-JP" altLang="en-US" b="1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　　別表１ 環境への負荷の自己チェックシート（建設業ガイドライン（暫定版）用）</a:t>
            </a:r>
          </a:p>
          <a:p>
            <a:r>
              <a:rPr lang="ja-JP" altLang="en-US" b="1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　　別表２ 環境への取組の自己チェックシート（建設業ガイドライン（暫定版）用）</a:t>
            </a:r>
          </a:p>
          <a:p>
            <a:r>
              <a:rPr lang="ja-JP" altLang="en-US" b="1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２．食品関連事業者向けガイドライン</a:t>
            </a:r>
          </a:p>
          <a:p>
            <a:r>
              <a:rPr lang="ja-JP" altLang="en-US" b="1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　</a:t>
            </a:r>
            <a:r>
              <a:rPr lang="ja-JP" altLang="en-US" b="1" dirty="0">
                <a:solidFill>
                  <a:srgbClr val="0070C0"/>
                </a:solidFill>
                <a:latin typeface="ＭＳ 明朝" pitchFamily="17" charset="-128"/>
                <a:ea typeface="ＭＳ 明朝" pitchFamily="17" charset="-128"/>
              </a:rPr>
              <a:t>　</a:t>
            </a:r>
            <a:r>
              <a:rPr lang="ja-JP" altLang="en-US" b="1" u="sng" dirty="0">
                <a:solidFill>
                  <a:srgbClr val="0070C0"/>
                </a:solidFill>
                <a:latin typeface="ＭＳ 明朝" pitchFamily="17" charset="-128"/>
                <a:ea typeface="ＭＳ 明朝" pitchFamily="17" charset="-128"/>
              </a:rPr>
              <a:t>エコアクション２１食品関連事業者向けガイドライン</a:t>
            </a:r>
            <a:r>
              <a:rPr lang="en-US" altLang="ja-JP" b="1" u="sng" dirty="0">
                <a:solidFill>
                  <a:srgbClr val="0070C0"/>
                </a:solidFill>
                <a:latin typeface="ＭＳ 明朝" pitchFamily="17" charset="-128"/>
                <a:ea typeface="ＭＳ 明朝" pitchFamily="17" charset="-128"/>
              </a:rPr>
              <a:t>2011</a:t>
            </a:r>
            <a:r>
              <a:rPr lang="ja-JP" altLang="en-US" b="1" u="sng" dirty="0">
                <a:solidFill>
                  <a:srgbClr val="0070C0"/>
                </a:solidFill>
                <a:latin typeface="ＭＳ 明朝" pitchFamily="17" charset="-128"/>
                <a:ea typeface="ＭＳ 明朝" pitchFamily="17" charset="-128"/>
              </a:rPr>
              <a:t>年版（暫定版</a:t>
            </a:r>
            <a:r>
              <a:rPr lang="ja-JP" altLang="en-US" b="1" u="sng" dirty="0" smtClean="0">
                <a:solidFill>
                  <a:srgbClr val="0070C0"/>
                </a:solidFill>
                <a:latin typeface="ＭＳ 明朝" pitchFamily="17" charset="-128"/>
                <a:ea typeface="ＭＳ 明朝" pitchFamily="17" charset="-128"/>
              </a:rPr>
              <a:t>）</a:t>
            </a:r>
            <a:endParaRPr lang="en-US" altLang="ja-JP" b="1" u="sng" dirty="0" smtClean="0">
              <a:solidFill>
                <a:srgbClr val="0070C0"/>
              </a:solidFill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b="1" dirty="0" smtClean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　</a:t>
            </a:r>
            <a:r>
              <a:rPr lang="ja-JP" altLang="en-US" b="1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　</a:t>
            </a:r>
            <a:r>
              <a:rPr lang="ja-JP" altLang="en-US" sz="1600" b="1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別表１ 環境への負荷の自己チェックシート（食品関連ガイドライン（暫定版）用</a:t>
            </a:r>
            <a:r>
              <a:rPr lang="ja-JP" altLang="en-US" sz="1600" b="1" dirty="0" smtClean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）</a:t>
            </a:r>
            <a:endParaRPr lang="en-US" altLang="ja-JP" sz="1600" b="1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b="1" dirty="0" smtClean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　　別表</a:t>
            </a:r>
            <a:r>
              <a:rPr lang="ja-JP" altLang="en-US" sz="1600" b="1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２ 環境への取組の自己チェックシート（食品関連ガイドライン（暫定版）用）</a:t>
            </a:r>
          </a:p>
          <a:p>
            <a:r>
              <a:rPr lang="ja-JP" altLang="en-US" b="1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３．大学等高等教育機関向けガイドライン</a:t>
            </a:r>
          </a:p>
          <a:p>
            <a:r>
              <a:rPr lang="ja-JP" altLang="en-US" b="1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　　</a:t>
            </a:r>
            <a:r>
              <a:rPr lang="ja-JP" altLang="en-US" b="1" u="sng" dirty="0">
                <a:solidFill>
                  <a:srgbClr val="0070C0"/>
                </a:solidFill>
                <a:latin typeface="ＭＳ 明朝" pitchFamily="17" charset="-128"/>
                <a:ea typeface="ＭＳ 明朝" pitchFamily="17" charset="-128"/>
              </a:rPr>
              <a:t>エコアクション２１大学等高等教育機関向けガイドライン</a:t>
            </a:r>
            <a:r>
              <a:rPr lang="en-US" altLang="ja-JP" b="1" u="sng" dirty="0">
                <a:solidFill>
                  <a:srgbClr val="0070C0"/>
                </a:solidFill>
                <a:latin typeface="ＭＳ 明朝" pitchFamily="17" charset="-128"/>
                <a:ea typeface="ＭＳ 明朝" pitchFamily="17" charset="-128"/>
              </a:rPr>
              <a:t>2011</a:t>
            </a:r>
            <a:r>
              <a:rPr lang="ja-JP" altLang="en-US" b="1" u="sng" dirty="0">
                <a:solidFill>
                  <a:srgbClr val="0070C0"/>
                </a:solidFill>
                <a:latin typeface="ＭＳ 明朝" pitchFamily="17" charset="-128"/>
                <a:ea typeface="ＭＳ 明朝" pitchFamily="17" charset="-128"/>
              </a:rPr>
              <a:t>年版（暫定版）</a:t>
            </a:r>
          </a:p>
          <a:p>
            <a:r>
              <a:rPr lang="ja-JP" altLang="en-US" b="1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　　別表１ 環境への負荷の自己チェックシート（大学等ガイドライン（暫定版）用）</a:t>
            </a:r>
          </a:p>
          <a:p>
            <a:r>
              <a:rPr lang="ja-JP" altLang="en-US" b="1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　　別表２ 環境への取組の自己チェックシート（大学等ガイドライン（暫定版）用）</a:t>
            </a:r>
          </a:p>
          <a:p>
            <a:r>
              <a:rPr lang="ja-JP" altLang="en-US" b="1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４．地方公共団体向けガイドライン</a:t>
            </a:r>
          </a:p>
          <a:p>
            <a:r>
              <a:rPr lang="ja-JP" altLang="en-US" b="1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　　</a:t>
            </a:r>
            <a:r>
              <a:rPr lang="ja-JP" altLang="en-US" b="1" u="sng" dirty="0">
                <a:solidFill>
                  <a:srgbClr val="0070C0"/>
                </a:solidFill>
                <a:latin typeface="ＭＳ 明朝" pitchFamily="17" charset="-128"/>
                <a:ea typeface="ＭＳ 明朝" pitchFamily="17" charset="-128"/>
              </a:rPr>
              <a:t>エコアクション２１地方公共団体向けガイドライン</a:t>
            </a:r>
            <a:r>
              <a:rPr lang="en-US" altLang="ja-JP" b="1" u="sng" dirty="0">
                <a:solidFill>
                  <a:srgbClr val="0070C0"/>
                </a:solidFill>
                <a:latin typeface="ＭＳ 明朝" pitchFamily="17" charset="-128"/>
                <a:ea typeface="ＭＳ 明朝" pitchFamily="17" charset="-128"/>
              </a:rPr>
              <a:t>2011</a:t>
            </a:r>
            <a:r>
              <a:rPr lang="ja-JP" altLang="en-US" b="1" u="sng" dirty="0">
                <a:solidFill>
                  <a:srgbClr val="0070C0"/>
                </a:solidFill>
                <a:latin typeface="ＭＳ 明朝" pitchFamily="17" charset="-128"/>
                <a:ea typeface="ＭＳ 明朝" pitchFamily="17" charset="-128"/>
              </a:rPr>
              <a:t>年版（暫定版）</a:t>
            </a:r>
          </a:p>
          <a:p>
            <a:r>
              <a:rPr lang="ja-JP" altLang="en-US" sz="1600" b="1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　　別表１ 環境への負荷の自己チェックシート（地方公共団体ガイドライン（暫定版）用）</a:t>
            </a:r>
            <a:endParaRPr lang="en-US" altLang="ja-JP" sz="1600" b="1" dirty="0">
              <a:solidFill>
                <a:srgbClr val="000000"/>
              </a:solidFill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b="1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　　別表２ 環境への取組の自己チェックシート（地方公共団体ガイドライン（暫定版）用）</a:t>
            </a:r>
          </a:p>
          <a:p>
            <a:r>
              <a:rPr lang="ja-JP" altLang="en-US" b="1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５．産業廃棄物処理事業者向け</a:t>
            </a:r>
          </a:p>
          <a:p>
            <a:r>
              <a:rPr lang="ja-JP" altLang="en-US" sz="1600" b="1" dirty="0">
                <a:solidFill>
                  <a:srgbClr val="00B0F0"/>
                </a:solidFill>
                <a:latin typeface="ＭＳ 明朝" pitchFamily="17" charset="-128"/>
                <a:ea typeface="ＭＳ 明朝" pitchFamily="17" charset="-128"/>
              </a:rPr>
              <a:t>　　</a:t>
            </a:r>
            <a:r>
              <a:rPr lang="ja-JP" altLang="en-US" sz="1600" b="1" u="sng" dirty="0">
                <a:solidFill>
                  <a:srgbClr val="00B0F0"/>
                </a:solidFill>
                <a:latin typeface="ＭＳ 明朝" pitchFamily="17" charset="-128"/>
                <a:ea typeface="ＭＳ 明朝" pitchFamily="17" charset="-128"/>
              </a:rPr>
              <a:t>エコアクション２１産業廃棄物処理業者向けマニュアル</a:t>
            </a:r>
            <a:r>
              <a:rPr lang="en-US" altLang="ja-JP" sz="1600" b="1" u="sng" dirty="0">
                <a:solidFill>
                  <a:srgbClr val="00B0F0"/>
                </a:solidFill>
                <a:latin typeface="ＭＳ 明朝" pitchFamily="17" charset="-128"/>
                <a:ea typeface="ＭＳ 明朝" pitchFamily="17" charset="-128"/>
              </a:rPr>
              <a:t>(236KB)</a:t>
            </a:r>
            <a:r>
              <a:rPr lang="ja-JP" altLang="en-US" sz="1600" b="1" u="sng" dirty="0">
                <a:solidFill>
                  <a:srgbClr val="00B0F0"/>
                </a:solidFill>
                <a:latin typeface="ＭＳ 明朝" pitchFamily="17" charset="-128"/>
                <a:ea typeface="ＭＳ 明朝" pitchFamily="17" charset="-128"/>
              </a:rPr>
              <a:t>（</a:t>
            </a:r>
            <a:r>
              <a:rPr lang="en-US" altLang="ja-JP" sz="1600" b="1" u="sng" dirty="0">
                <a:solidFill>
                  <a:srgbClr val="00B0F0"/>
                </a:solidFill>
                <a:latin typeface="ＭＳ 明朝" pitchFamily="17" charset="-128"/>
                <a:ea typeface="ＭＳ 明朝" pitchFamily="17" charset="-128"/>
              </a:rPr>
              <a:t>2004</a:t>
            </a:r>
            <a:r>
              <a:rPr lang="ja-JP" altLang="en-US" sz="1600" b="1" u="sng" dirty="0">
                <a:solidFill>
                  <a:srgbClr val="00B0F0"/>
                </a:solidFill>
                <a:latin typeface="ＭＳ 明朝" pitchFamily="17" charset="-128"/>
                <a:ea typeface="ＭＳ 明朝" pitchFamily="17" charset="-128"/>
              </a:rPr>
              <a:t>年版</a:t>
            </a:r>
            <a:r>
              <a:rPr lang="en-US" altLang="ja-JP" sz="1600" b="1" u="sng" dirty="0">
                <a:solidFill>
                  <a:srgbClr val="00B0F0"/>
                </a:solidFill>
                <a:latin typeface="ＭＳ 明朝" pitchFamily="17" charset="-128"/>
                <a:ea typeface="ＭＳ 明朝" pitchFamily="17" charset="-128"/>
              </a:rPr>
              <a:t>)</a:t>
            </a:r>
            <a:endParaRPr lang="ja-JP" altLang="en-US" sz="1600" b="1" u="sng" dirty="0">
              <a:solidFill>
                <a:srgbClr val="00B0F0"/>
              </a:solidFill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b="1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　　別表</a:t>
            </a:r>
            <a:r>
              <a:rPr lang="en-US" altLang="ja-JP" sz="1600" b="1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1</a:t>
            </a:r>
            <a:r>
              <a:rPr lang="ja-JP" altLang="en-US" sz="1600" b="1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　環境への負荷の自己チェックシート（産廃マニュアル用）</a:t>
            </a:r>
          </a:p>
          <a:p>
            <a:r>
              <a:rPr lang="ja-JP" altLang="en-US" sz="1600" b="1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　　別表</a:t>
            </a:r>
            <a:r>
              <a:rPr lang="en-US" altLang="ja-JP" sz="1600" b="1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2</a:t>
            </a:r>
            <a:r>
              <a:rPr lang="ja-JP" altLang="en-US" sz="1600" b="1" dirty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　環境への取組の自己チェックシート（産廃マニュアル用</a:t>
            </a:r>
            <a:r>
              <a:rPr lang="ja-JP" altLang="en-US" sz="1600" b="1" dirty="0" smtClean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）　　　　</a:t>
            </a:r>
            <a:r>
              <a:rPr lang="ja-JP" altLang="en-US" sz="1600" dirty="0" smtClean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　　　　　　　</a:t>
            </a:r>
            <a:r>
              <a:rPr lang="ja-JP" altLang="en-US" sz="1600" dirty="0" smtClean="0">
                <a:solidFill>
                  <a:srgbClr val="DF3507"/>
                </a:solidFill>
                <a:latin typeface="HG創英角ﾎﾟｯﾌﾟ体" pitchFamily="49" charset="-128"/>
                <a:ea typeface="HG創英角ﾎﾟｯﾌﾟ体" pitchFamily="49" charset="-128"/>
              </a:rPr>
              <a:t>４</a:t>
            </a:r>
            <a:endParaRPr lang="ja-JP" altLang="en-US" sz="1600" dirty="0">
              <a:solidFill>
                <a:srgbClr val="DF3507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92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83549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ja-JP" sz="4900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EA21</a:t>
            </a:r>
            <a:r>
              <a:rPr lang="ja-JP" altLang="en-US" sz="4900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 への認証・登録</a:t>
            </a:r>
            <a:r>
              <a:rPr lang="ja-JP" altLang="en-US" sz="4900" dirty="0" smtClean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手順２</a:t>
            </a:r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86408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b="1" smtClean="0">
                <a:solidFill>
                  <a:srgbClr val="D1282E"/>
                </a:solidFill>
              </a:rPr>
              <a:pPr algn="ctr"/>
              <a:t>30</a:t>
            </a:fld>
            <a:endParaRPr lang="ja-JP" altLang="en-US" sz="1800" b="1" dirty="0">
              <a:solidFill>
                <a:srgbClr val="D1282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0723" y="141277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Ⅱ</a:t>
            </a:r>
            <a:r>
              <a:rPr lang="ja-JP" altLang="en-US" sz="4800" dirty="0" err="1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．</a:t>
            </a:r>
            <a:r>
              <a:rPr lang="ja-JP" altLang="en-US" sz="48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計画の</a:t>
            </a:r>
            <a:r>
              <a:rPr lang="ja-JP" altLang="en-US" sz="48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実施</a:t>
            </a:r>
            <a:r>
              <a:rPr lang="ja-JP" altLang="en-US" sz="48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（</a:t>
            </a:r>
            <a:r>
              <a:rPr lang="en-US" altLang="ja-JP" sz="48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Do</a:t>
            </a:r>
            <a:r>
              <a:rPr lang="ja-JP" altLang="en-US" sz="48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）</a:t>
            </a:r>
            <a:endParaRPr lang="ja-JP" altLang="en-US" sz="48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99593" y="2420888"/>
            <a:ext cx="79928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3200" dirty="0" smtClean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６</a:t>
            </a:r>
            <a:r>
              <a:rPr lang="ja-JP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．実施体制の構築</a:t>
            </a:r>
            <a:r>
              <a:rPr lang="en-US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/>
            </a:r>
            <a:br>
              <a:rPr lang="en-US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</a:br>
            <a:r>
              <a:rPr lang="ja-JP" altLang="ja-JP" sz="3200" dirty="0" smtClean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７</a:t>
            </a:r>
            <a:r>
              <a:rPr lang="ja-JP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．教育・訓練の実施</a:t>
            </a:r>
            <a:r>
              <a:rPr lang="en-US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/>
            </a:r>
            <a:br>
              <a:rPr lang="en-US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</a:br>
            <a:r>
              <a:rPr lang="en-US" altLang="ja-JP" sz="3200" u="sng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  <a:cs typeface="Times New Roman"/>
                <a:hlinkClick r:id="rId2"/>
              </a:rPr>
              <a:t>８</a:t>
            </a:r>
            <a:r>
              <a:rPr lang="en-US" altLang="ja-JP" sz="3200" u="sng" dirty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  <a:cs typeface="Times New Roman"/>
                <a:hlinkClick r:id="rId2"/>
              </a:rPr>
              <a:t>．環境コミュニケーションの実施</a:t>
            </a:r>
            <a:r>
              <a:rPr lang="en-US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/>
            </a:r>
            <a:br>
              <a:rPr lang="en-US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</a:br>
            <a:r>
              <a:rPr lang="ja-JP" altLang="ja-JP" sz="3200" dirty="0" smtClean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９</a:t>
            </a:r>
            <a:r>
              <a:rPr lang="ja-JP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．実施及び運用</a:t>
            </a:r>
            <a:r>
              <a:rPr lang="en-US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/>
            </a:r>
            <a:br>
              <a:rPr lang="en-US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</a:br>
            <a:r>
              <a:rPr lang="en-US" altLang="ja-JP" sz="3200" dirty="0" smtClean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10</a:t>
            </a:r>
            <a:r>
              <a:rPr lang="ja-JP" altLang="ja-JP" sz="3200" dirty="0" err="1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．</a:t>
            </a:r>
            <a:r>
              <a:rPr lang="ja-JP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環境上の緊急事態への準備及び</a:t>
            </a:r>
            <a:r>
              <a:rPr lang="ja-JP" altLang="ja-JP" sz="3200" dirty="0" smtClean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対応</a:t>
            </a:r>
            <a:endParaRPr lang="en-US" altLang="ja-JP" sz="3200" dirty="0" smtClean="0">
              <a:latin typeface="HGP創英角ﾎﾟｯﾌﾟ体" pitchFamily="50" charset="-128"/>
              <a:ea typeface="HGP創英角ﾎﾟｯﾌﾟ体" pitchFamily="50" charset="-128"/>
              <a:cs typeface="Times New Roman"/>
            </a:endParaRPr>
          </a:p>
          <a:p>
            <a:r>
              <a:rPr lang="en-US" altLang="ja-JP" sz="3200" dirty="0" smtClean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11</a:t>
            </a:r>
            <a:r>
              <a:rPr lang="ja-JP" altLang="ja-JP" sz="3200" dirty="0" err="1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．</a:t>
            </a:r>
            <a:r>
              <a:rPr lang="ja-JP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環境関連文書及び記録の作成・</a:t>
            </a:r>
            <a:r>
              <a:rPr lang="ja-JP" altLang="ja-JP" sz="3200" dirty="0" smtClean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管理</a:t>
            </a:r>
            <a:endParaRPr lang="ja-JP" altLang="en-US" sz="32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タイトル 3"/>
          <p:cNvSpPr txBox="1">
            <a:spLocks/>
          </p:cNvSpPr>
          <p:nvPr/>
        </p:nvSpPr>
        <p:spPr>
          <a:xfrm>
            <a:off x="251520" y="260648"/>
            <a:ext cx="8640960" cy="8354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900" dirty="0" smtClean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EA21</a:t>
            </a:r>
            <a:r>
              <a:rPr lang="ja-JP" altLang="en-US" sz="4900" dirty="0" smtClean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 環境経営システム　２</a:t>
            </a:r>
            <a:endParaRPr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3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目標達成のための具体的活動計画</a:t>
            </a:r>
            <a:endParaRPr kumimoji="1" lang="ja-JP" altLang="en-US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04056" cy="365125"/>
          </a:xfrm>
        </p:spPr>
        <p:txBody>
          <a:bodyPr/>
          <a:lstStyle/>
          <a:p>
            <a:pPr algn="ctr"/>
            <a:fld id="{445C1E94-D05A-4E6E-B12E-1563EEB01FA3}" type="slidenum">
              <a:rPr kumimoji="1" lang="ja-JP" altLang="en-US" sz="1800" b="1" smtClean="0">
                <a:solidFill>
                  <a:srgbClr val="DF3507"/>
                </a:solidFill>
              </a:rPr>
              <a:pPr algn="ctr"/>
              <a:t>31</a:t>
            </a:fld>
            <a:endParaRPr kumimoji="1" lang="ja-JP" altLang="en-US" sz="1800" b="1">
              <a:solidFill>
                <a:srgbClr val="DF3507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11560" y="90872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省エネ化による二酸化炭素排出量の抑制及び紙・水資源の消費の抑制、廃棄物排出量の抑制</a:t>
            </a:r>
            <a:r>
              <a:rPr lang="ja-JP" altLang="en-US" dirty="0" smtClean="0"/>
              <a:t>・リサイクル</a:t>
            </a:r>
            <a:r>
              <a:rPr lang="ja-JP" altLang="en-US" dirty="0"/>
              <a:t>推進、従業員への環境教育に重点を置き以下の活動項目を実行する</a:t>
            </a:r>
            <a:r>
              <a:rPr lang="ja-JP" altLang="en-US" dirty="0" smtClean="0"/>
              <a:t>。</a:t>
            </a:r>
            <a:endParaRPr lang="ja-JP" altLang="en-US" dirty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973090"/>
              </p:ext>
            </p:extLst>
          </p:nvPr>
        </p:nvGraphicFramePr>
        <p:xfrm>
          <a:off x="827584" y="1916833"/>
          <a:ext cx="7560840" cy="4875932"/>
        </p:xfrm>
        <a:graphic>
          <a:graphicData uri="http://schemas.openxmlformats.org/drawingml/2006/table">
            <a:tbl>
              <a:tblPr/>
              <a:tblGrid>
                <a:gridCol w="2715316"/>
                <a:gridCol w="4845524"/>
              </a:tblGrid>
              <a:tr h="27013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effectLst/>
                          <a:latin typeface="+mn-ea"/>
                          <a:ea typeface="+mn-ea"/>
                        </a:rPr>
                        <a:t>取組み項目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effectLst/>
                          <a:latin typeface="+mn-ea"/>
                          <a:ea typeface="+mn-ea"/>
                        </a:rPr>
                        <a:t>達成手段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627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>
                          <a:effectLst/>
                          <a:latin typeface="+mn-ea"/>
                          <a:ea typeface="+mn-ea"/>
                        </a:rPr>
                        <a:t>① 二酸化炭素排出量削減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>
                          <a:effectLst/>
                          <a:latin typeface="+mn-ea"/>
                          <a:ea typeface="+mn-ea"/>
                        </a:rPr>
                        <a:t> 不在部署の消灯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1" i="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1300" b="1" i="0" u="none" strike="noStrike" dirty="0">
                          <a:effectLst/>
                          <a:latin typeface="+mn-ea"/>
                          <a:ea typeface="+mn-ea"/>
                        </a:rPr>
                        <a:t>OA </a:t>
                      </a:r>
                      <a:r>
                        <a:rPr lang="zh-TW" altLang="en-US" sz="1300" b="1" i="0" u="none" strike="noStrike" dirty="0">
                          <a:effectLst/>
                          <a:latin typeface="+mn-ea"/>
                          <a:ea typeface="+mn-ea"/>
                        </a:rPr>
                        <a:t>機器待機電力削減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>
                          <a:effectLst/>
                          <a:latin typeface="+mn-ea"/>
                          <a:ea typeface="+mn-ea"/>
                        </a:rPr>
                        <a:t> 事務所のノーネクタイ運動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>
                          <a:effectLst/>
                          <a:latin typeface="+mn-ea"/>
                          <a:ea typeface="+mn-ea"/>
                        </a:rPr>
                        <a:t> エアコン温度設定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>
                          <a:effectLst/>
                          <a:latin typeface="+mn-ea"/>
                          <a:ea typeface="+mn-ea"/>
                        </a:rPr>
                        <a:t> 従業員の節約意識向上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>
                          <a:effectLst/>
                          <a:latin typeface="+mn-ea"/>
                          <a:ea typeface="+mn-ea"/>
                        </a:rPr>
                        <a:t> 工事車輌の使用台数適正化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7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 dirty="0">
                          <a:effectLst/>
                          <a:latin typeface="+mn-ea"/>
                          <a:ea typeface="+mn-ea"/>
                        </a:rPr>
                        <a:t> ガソリン・軽油使用量の削減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 dirty="0">
                          <a:effectLst/>
                          <a:latin typeface="+mn-ea"/>
                          <a:ea typeface="+mn-ea"/>
                        </a:rPr>
                        <a:t>② 紙の使用量削減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>
                          <a:effectLst/>
                          <a:latin typeface="+mn-ea"/>
                          <a:ea typeface="+mn-ea"/>
                        </a:rPr>
                        <a:t> 裏紙の使用と手引きの作成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7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>
                          <a:effectLst/>
                          <a:latin typeface="+mn-ea"/>
                          <a:ea typeface="+mn-ea"/>
                        </a:rPr>
                        <a:t> データーサーバーでの書類管理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7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 dirty="0">
                          <a:effectLst/>
                          <a:latin typeface="+mn-ea"/>
                          <a:ea typeface="+mn-ea"/>
                        </a:rPr>
                        <a:t>③ 水使用量の削減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 dirty="0">
                          <a:effectLst/>
                          <a:latin typeface="+mn-ea"/>
                          <a:ea typeface="+mn-ea"/>
                        </a:rPr>
                        <a:t> 節水コマの取付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 dirty="0">
                          <a:effectLst/>
                          <a:latin typeface="+mn-ea"/>
                          <a:ea typeface="+mn-ea"/>
                        </a:rPr>
                        <a:t>④ 一般廃棄物の削減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 dirty="0">
                          <a:effectLst/>
                          <a:latin typeface="+mn-ea"/>
                          <a:ea typeface="+mn-ea"/>
                        </a:rPr>
                        <a:t> 一般廃棄物排出量の記録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 dirty="0">
                          <a:effectLst/>
                          <a:latin typeface="+mn-ea"/>
                          <a:ea typeface="+mn-ea"/>
                        </a:rPr>
                        <a:t> ニッカド電池の使用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 dirty="0">
                          <a:effectLst/>
                          <a:latin typeface="+mn-ea"/>
                          <a:ea typeface="+mn-ea"/>
                        </a:rPr>
                        <a:t> 事務用品リサイクル化推進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 dirty="0">
                          <a:effectLst/>
                          <a:latin typeface="+mn-ea"/>
                          <a:ea typeface="+mn-ea"/>
                        </a:rPr>
                        <a:t> シュレッダーゴミの再利用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 dirty="0">
                          <a:effectLst/>
                          <a:latin typeface="+mn-ea"/>
                          <a:ea typeface="+mn-ea"/>
                        </a:rPr>
                        <a:t> 納品ダンボール、梱包材の再利用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7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 dirty="0">
                          <a:effectLst/>
                          <a:latin typeface="+mn-ea"/>
                          <a:ea typeface="+mn-ea"/>
                        </a:rPr>
                        <a:t> 古紙のリサイクル化と手引きの作成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 dirty="0">
                          <a:effectLst/>
                          <a:latin typeface="+mn-ea"/>
                          <a:ea typeface="+mn-ea"/>
                        </a:rPr>
                        <a:t>⑤ グリーン購入の推進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 dirty="0">
                          <a:effectLst/>
                          <a:latin typeface="+mn-ea"/>
                          <a:ea typeface="+mn-ea"/>
                        </a:rPr>
                        <a:t> 名刺の再生紙化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 dirty="0">
                          <a:effectLst/>
                          <a:latin typeface="+mn-ea"/>
                          <a:ea typeface="+mn-ea"/>
                        </a:rPr>
                        <a:t> コピー用紙の再生紙化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 dirty="0">
                          <a:effectLst/>
                          <a:latin typeface="+mn-ea"/>
                          <a:ea typeface="+mn-ea"/>
                        </a:rPr>
                        <a:t> エコマーク文房具の購入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7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 dirty="0">
                          <a:effectLst/>
                          <a:latin typeface="+mn-ea"/>
                          <a:ea typeface="+mn-ea"/>
                        </a:rPr>
                        <a:t> エコマーク機器の購入</a:t>
                      </a:r>
                    </a:p>
                  </a:txBody>
                  <a:tcPr marL="9143" marR="9143" marT="91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03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45232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b="1" smtClean="0">
                <a:solidFill>
                  <a:srgbClr val="D1282E"/>
                </a:solidFill>
              </a:rPr>
              <a:pPr algn="ctr"/>
              <a:t>32</a:t>
            </a:fld>
            <a:endParaRPr lang="ja-JP" altLang="en-US" sz="1800" b="1" dirty="0">
              <a:solidFill>
                <a:srgbClr val="D1282E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3040" y="2485638"/>
            <a:ext cx="8462624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Ⅲ</a:t>
            </a:r>
            <a:r>
              <a:rPr lang="ja-JP" altLang="en-US" sz="4800" b="1" dirty="0" err="1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．</a:t>
            </a:r>
            <a:r>
              <a:rPr lang="ja-JP" altLang="en-US" sz="4800" b="1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取組状況の確認及び</a:t>
            </a:r>
            <a:r>
              <a:rPr lang="ja-JP" altLang="en-US" sz="4800" b="1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評価</a:t>
            </a:r>
            <a:r>
              <a:rPr lang="ja-JP" altLang="en-US" sz="4800" b="1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（</a:t>
            </a:r>
            <a:r>
              <a:rPr lang="en-US" altLang="ja-JP" sz="4800" b="1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Check</a:t>
            </a:r>
            <a:r>
              <a:rPr lang="ja-JP" altLang="en-US" sz="4800" b="1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） 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187624" y="4362083"/>
            <a:ext cx="7209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 smtClean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12</a:t>
            </a:r>
            <a:r>
              <a:rPr lang="ja-JP" altLang="ja-JP" sz="3600" dirty="0" err="1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．</a:t>
            </a:r>
            <a:r>
              <a:rPr lang="ja-JP" altLang="ja-JP" sz="36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取組状況の確認並びに問題</a:t>
            </a:r>
            <a:r>
              <a:rPr lang="ja-JP" altLang="ja-JP" sz="3600" dirty="0" smtClean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の</a:t>
            </a:r>
            <a:r>
              <a:rPr lang="ja-JP" altLang="en-US" sz="3600" dirty="0" smtClean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　</a:t>
            </a:r>
            <a:endParaRPr lang="en-US" altLang="ja-JP" sz="3600" dirty="0" smtClean="0">
              <a:latin typeface="HGP創英角ﾎﾟｯﾌﾟ体" pitchFamily="50" charset="-128"/>
              <a:ea typeface="HGP創英角ﾎﾟｯﾌﾟ体" pitchFamily="50" charset="-128"/>
              <a:cs typeface="Times New Roman"/>
            </a:endParaRPr>
          </a:p>
          <a:p>
            <a:r>
              <a:rPr lang="ja-JP" altLang="en-US" sz="36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　</a:t>
            </a:r>
            <a:r>
              <a:rPr lang="ja-JP" altLang="en-US" sz="3600" dirty="0" smtClean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　　</a:t>
            </a:r>
            <a:r>
              <a:rPr lang="ja-JP" altLang="ja-JP" sz="3600" dirty="0" smtClean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是正</a:t>
            </a:r>
            <a:r>
              <a:rPr lang="ja-JP" altLang="ja-JP" sz="36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及び</a:t>
            </a:r>
            <a:r>
              <a:rPr lang="ja-JP" altLang="ja-JP" sz="3600" dirty="0" smtClean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予防</a:t>
            </a:r>
            <a:endParaRPr lang="ja-JP" altLang="en-US" sz="36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タイトル 3"/>
          <p:cNvSpPr txBox="1">
            <a:spLocks/>
          </p:cNvSpPr>
          <p:nvPr/>
        </p:nvSpPr>
        <p:spPr>
          <a:xfrm>
            <a:off x="324704" y="1056035"/>
            <a:ext cx="8640960" cy="8354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900" dirty="0" smtClean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EA21</a:t>
            </a:r>
            <a:r>
              <a:rPr lang="ja-JP" altLang="en-US" sz="4900" dirty="0" smtClean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 環境経営システム　３</a:t>
            </a:r>
            <a:endParaRPr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0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3293" y="332656"/>
            <a:ext cx="8229600" cy="922114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環境活動計画の実施</a:t>
            </a:r>
            <a:r>
              <a:rPr lang="ja-JP" altLang="en-US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状況の評価</a:t>
            </a:r>
            <a:endParaRPr kumimoji="1" lang="ja-JP" altLang="en-US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522807" y="6492875"/>
            <a:ext cx="586408" cy="365125"/>
          </a:xfrm>
        </p:spPr>
        <p:txBody>
          <a:bodyPr/>
          <a:lstStyle/>
          <a:p>
            <a:pPr algn="ctr"/>
            <a:fld id="{445C1E94-D05A-4E6E-B12E-1563EEB01FA3}" type="slidenum">
              <a:rPr kumimoji="1" lang="ja-JP" altLang="en-US" sz="1800" b="1" smtClean="0">
                <a:solidFill>
                  <a:srgbClr val="DF3507"/>
                </a:solidFill>
              </a:rPr>
              <a:pPr algn="ctr"/>
              <a:t>33</a:t>
            </a:fld>
            <a:endParaRPr kumimoji="1" lang="ja-JP" altLang="en-US" sz="1800" b="1" dirty="0">
              <a:solidFill>
                <a:srgbClr val="DF3507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8288"/>
            <a:ext cx="8485115" cy="496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053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環境関連法規等遵守状況のチェック結果</a:t>
            </a:r>
            <a:endParaRPr kumimoji="1" lang="ja-JP" altLang="en-US" sz="36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680891" y="6492875"/>
            <a:ext cx="442392" cy="365125"/>
          </a:xfrm>
        </p:spPr>
        <p:txBody>
          <a:bodyPr/>
          <a:lstStyle/>
          <a:p>
            <a:pPr algn="ctr"/>
            <a:fld id="{445C1E94-D05A-4E6E-B12E-1563EEB01FA3}" type="slidenum">
              <a:rPr kumimoji="1" lang="ja-JP" altLang="en-US" sz="1800" b="1" smtClean="0">
                <a:solidFill>
                  <a:srgbClr val="DF3507"/>
                </a:solidFill>
              </a:rPr>
              <a:pPr algn="ctr"/>
              <a:t>34</a:t>
            </a:fld>
            <a:endParaRPr kumimoji="1" lang="ja-JP" altLang="en-US" sz="1800" b="1" dirty="0">
              <a:solidFill>
                <a:srgbClr val="DF3507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45929"/>
            <a:ext cx="8216261" cy="552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212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505045" y="6381328"/>
            <a:ext cx="514400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2000" b="1" smtClean="0">
                <a:solidFill>
                  <a:srgbClr val="D1282E"/>
                </a:solidFill>
              </a:rPr>
              <a:pPr algn="ctr"/>
              <a:t>35</a:t>
            </a:fld>
            <a:endParaRPr lang="ja-JP" altLang="en-US" sz="2000" b="1" dirty="0">
              <a:solidFill>
                <a:srgbClr val="D1282E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2204864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Ⅳ</a:t>
            </a:r>
            <a:r>
              <a:rPr lang="ja-JP" altLang="en-US" sz="4800" dirty="0" err="1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．</a:t>
            </a:r>
            <a:r>
              <a:rPr lang="ja-JP" altLang="en-US" sz="48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全体の評価と</a:t>
            </a:r>
            <a:r>
              <a:rPr lang="ja-JP" altLang="en-US" sz="48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見直し　</a:t>
            </a:r>
            <a:endParaRPr lang="en-US" altLang="ja-JP" sz="4800" dirty="0" smtClean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48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48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</a:t>
            </a:r>
            <a:r>
              <a:rPr lang="ja-JP" altLang="en-US" sz="48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（</a:t>
            </a:r>
            <a:r>
              <a:rPr lang="en-US" altLang="ja-JP" sz="48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Action</a:t>
            </a:r>
            <a:r>
              <a:rPr lang="ja-JP" altLang="en-US" sz="48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）</a:t>
            </a:r>
            <a:endParaRPr lang="ja-JP" altLang="en-US" sz="48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25100" y="4098221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13</a:t>
            </a:r>
            <a:r>
              <a:rPr lang="ja-JP" altLang="ja-JP" sz="3200" dirty="0" err="1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．</a:t>
            </a:r>
            <a:r>
              <a:rPr lang="ja-JP" altLang="ja-JP" sz="3200" dirty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代表者による全体の評価</a:t>
            </a:r>
            <a:r>
              <a:rPr lang="ja-JP" altLang="ja-JP" sz="3200" dirty="0" smtClean="0">
                <a:latin typeface="HGP創英角ﾎﾟｯﾌﾟ体" pitchFamily="50" charset="-128"/>
                <a:ea typeface="HGP創英角ﾎﾟｯﾌﾟ体" pitchFamily="50" charset="-128"/>
                <a:cs typeface="Times New Roman"/>
              </a:rPr>
              <a:t>と見直し</a:t>
            </a:r>
            <a:endParaRPr lang="ja-JP" altLang="en-US" sz="32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タイトル 3"/>
          <p:cNvSpPr txBox="1">
            <a:spLocks noGrp="1"/>
          </p:cNvSpPr>
          <p:nvPr>
            <p:ph type="title"/>
          </p:nvPr>
        </p:nvSpPr>
        <p:spPr>
          <a:xfrm>
            <a:off x="446856" y="476672"/>
            <a:ext cx="8229600" cy="1143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900" dirty="0" smtClean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EA21</a:t>
            </a:r>
            <a:r>
              <a:rPr lang="ja-JP" altLang="en-US" sz="4900" dirty="0" smtClean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 環境経営システム　４</a:t>
            </a:r>
            <a:endParaRPr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86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4563" y="274638"/>
            <a:ext cx="8932863" cy="922114"/>
          </a:xfrm>
        </p:spPr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評価項目の具体的実施事項に対する今後の対応</a:t>
            </a:r>
            <a:endParaRPr kumimoji="1" lang="ja-JP" altLang="en-US" sz="32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532440" y="6337201"/>
            <a:ext cx="442392" cy="365125"/>
          </a:xfrm>
        </p:spPr>
        <p:txBody>
          <a:bodyPr/>
          <a:lstStyle/>
          <a:p>
            <a:fld id="{445C1E94-D05A-4E6E-B12E-1563EEB01FA3}" type="slidenum">
              <a:rPr kumimoji="1" lang="ja-JP" altLang="en-US" sz="1800" b="1" smtClean="0">
                <a:solidFill>
                  <a:srgbClr val="DF3507"/>
                </a:solidFill>
              </a:rPr>
              <a:t>36</a:t>
            </a:fld>
            <a:endParaRPr kumimoji="1" lang="ja-JP" altLang="en-US" sz="1800" b="1" dirty="0">
              <a:solidFill>
                <a:srgbClr val="DF3507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3" y="1412776"/>
            <a:ext cx="8932863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693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1881975" y="552660"/>
            <a:ext cx="5668714" cy="5889829"/>
            <a:chOff x="1845712" y="525053"/>
            <a:chExt cx="5668714" cy="5889829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1845712" y="525054"/>
              <a:ext cx="5035662" cy="5861830"/>
              <a:chOff x="323528" y="980728"/>
              <a:chExt cx="4765110" cy="5487100"/>
            </a:xfrm>
          </p:grpSpPr>
          <p:grpSp>
            <p:nvGrpSpPr>
              <p:cNvPr id="17" name="グループ化 16"/>
              <p:cNvGrpSpPr/>
              <p:nvPr/>
            </p:nvGrpSpPr>
            <p:grpSpPr>
              <a:xfrm>
                <a:off x="323528" y="980728"/>
                <a:ext cx="4765110" cy="5487100"/>
                <a:chOff x="323528" y="980728"/>
                <a:chExt cx="4765110" cy="5487100"/>
              </a:xfrm>
            </p:grpSpPr>
            <p:sp>
              <p:nvSpPr>
                <p:cNvPr id="21" name="下矢印 20"/>
                <p:cNvSpPr/>
                <p:nvPr/>
              </p:nvSpPr>
              <p:spPr>
                <a:xfrm>
                  <a:off x="2843808" y="1412880"/>
                  <a:ext cx="216024" cy="4680416"/>
                </a:xfrm>
                <a:prstGeom prst="downArrow">
                  <a:avLst/>
                </a:prstGeom>
                <a:solidFill>
                  <a:srgbClr val="7A7A7A"/>
                </a:solidFill>
                <a:ln w="28575" cap="flat" cmpd="sng" algn="ctr">
                  <a:solidFill>
                    <a:srgbClr val="7A7A7A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kumimoji="0" lang="ja-JP" altLang="en-US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1043608" y="2492896"/>
                  <a:ext cx="4032448" cy="374532"/>
                </a:xfrm>
                <a:prstGeom prst="rect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sz="2000" b="1" kern="0" dirty="0">
                      <a:solidFill>
                        <a:srgbClr val="FFFFFF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環境への負荷の自己チェックの実施</a:t>
                  </a:r>
                </a:p>
              </p:txBody>
            </p:sp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1056190" y="3007503"/>
                  <a:ext cx="4032448" cy="374532"/>
                </a:xfrm>
                <a:prstGeom prst="rect">
                  <a:avLst/>
                </a:prstGeom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sz="2000" b="1" kern="0" dirty="0">
                      <a:solidFill>
                        <a:prstClr val="white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環境への取組の自己チェックの実施</a:t>
                  </a:r>
                </a:p>
              </p:txBody>
            </p:sp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1043608" y="3501008"/>
                  <a:ext cx="4032448" cy="374532"/>
                </a:xfrm>
                <a:prstGeom prst="rect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sz="2000" b="1" kern="0" dirty="0">
                      <a:solidFill>
                        <a:prstClr val="white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環境方針の作成（Ｐｌａｎ）</a:t>
                  </a:r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1043608" y="4005064"/>
                  <a:ext cx="4045030" cy="345722"/>
                </a:xfrm>
                <a:prstGeom prst="rect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prstClr val="white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環境目標及び活動計画の策定（Ｐｌａｎ）</a:t>
                  </a:r>
                </a:p>
              </p:txBody>
            </p:sp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1043608" y="5013176"/>
                  <a:ext cx="4032448" cy="374532"/>
                </a:xfrm>
                <a:prstGeom prst="rect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sz="2000" b="1" kern="0" dirty="0">
                      <a:solidFill>
                        <a:prstClr val="white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取組状況の確認･評価　（Ｃｈｅｃｋ）</a:t>
                  </a:r>
                </a:p>
              </p:txBody>
            </p:sp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1043608" y="5517232"/>
                  <a:ext cx="4032448" cy="374532"/>
                </a:xfrm>
                <a:prstGeom prst="rect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sz="2000" b="1" kern="0" dirty="0">
                      <a:solidFill>
                        <a:prstClr val="white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全体の評価と見直し　（Ａｃｔ）</a:t>
                  </a:r>
                </a:p>
              </p:txBody>
            </p:sp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1041977" y="1533154"/>
                  <a:ext cx="4032448" cy="37453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76B4">
                        <a:shade val="51000"/>
                        <a:satMod val="130000"/>
                      </a:srgbClr>
                    </a:gs>
                    <a:gs pos="80000">
                      <a:srgbClr val="6076B4">
                        <a:shade val="93000"/>
                        <a:satMod val="130000"/>
                      </a:srgbClr>
                    </a:gs>
                    <a:gs pos="100000">
                      <a:srgbClr val="6076B4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sz="2000" b="1" kern="0" dirty="0">
                      <a:solidFill>
                        <a:sysClr val="window" lastClr="FFFFFF"/>
                      </a:solidFill>
                      <a:latin typeface="HG創英角ﾎﾟｯﾌﾟ体" pitchFamily="49" charset="-128"/>
                      <a:ea typeface="HG創英角ﾎﾟｯﾌﾟ体" pitchFamily="49" charset="-128"/>
                    </a:rPr>
                    <a:t>実施体制の検討・決定</a:t>
                  </a:r>
                </a:p>
              </p:txBody>
            </p:sp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1043608" y="1988840"/>
                  <a:ext cx="4032448" cy="345722"/>
                </a:xfrm>
                <a:prstGeom prst="rect">
                  <a:avLst/>
                </a:prstGeom>
                <a:gradFill rotWithShape="1">
                  <a:gsLst>
                    <a:gs pos="0">
                      <a:srgbClr val="C0504D">
                        <a:shade val="51000"/>
                        <a:satMod val="130000"/>
                      </a:srgbClr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ysClr val="window" lastClr="FFFFFF"/>
                      </a:solidFill>
                      <a:latin typeface="HG創英角ﾎﾟｯﾌﾟ体" pitchFamily="49" charset="-128"/>
                      <a:ea typeface="HG創英角ﾎﾟｯﾌﾟ体" pitchFamily="49" charset="-128"/>
                    </a:rPr>
                    <a:t>環境への負荷の把握・評価項目の検討</a:t>
                  </a:r>
                </a:p>
              </p:txBody>
            </p:sp>
            <p:sp>
              <p:nvSpPr>
                <p:cNvPr id="30" name="正方形/長方形 29"/>
                <p:cNvSpPr/>
                <p:nvPr/>
              </p:nvSpPr>
              <p:spPr>
                <a:xfrm>
                  <a:off x="1043608" y="4509120"/>
                  <a:ext cx="4032448" cy="345722"/>
                </a:xfrm>
                <a:prstGeom prst="rect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prstClr val="white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計画の実施　（Ｄｏ）</a:t>
                  </a:r>
                </a:p>
              </p:txBody>
            </p:sp>
            <p:sp>
              <p:nvSpPr>
                <p:cNvPr id="31" name="正方形/長方形 30"/>
                <p:cNvSpPr/>
                <p:nvPr/>
              </p:nvSpPr>
              <p:spPr>
                <a:xfrm>
                  <a:off x="1043608" y="6093296"/>
                  <a:ext cx="4032448" cy="374532"/>
                </a:xfrm>
                <a:prstGeom prst="rect">
                  <a:avLst/>
                </a:prstGeom>
                <a:ln/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r>
                    <a:rPr kumimoji="0" lang="ja-JP" altLang="en-US" sz="2000" b="1" kern="0" dirty="0">
                      <a:solidFill>
                        <a:schemeClr val="bg1"/>
                      </a:solidFill>
                      <a:latin typeface="HGP創英角ﾎﾟｯﾌﾟ体" pitchFamily="50" charset="-128"/>
                      <a:ea typeface="HGP創英角ﾎﾟｯﾌﾟ体" pitchFamily="50" charset="-128"/>
                    </a:rPr>
                    <a:t>環境活動レポートの作成と公表</a:t>
                  </a:r>
                </a:p>
              </p:txBody>
            </p:sp>
            <p:cxnSp>
              <p:nvCxnSpPr>
                <p:cNvPr id="32" name="カギ線コネクタ 31"/>
                <p:cNvCxnSpPr>
                  <a:stCxn id="27" idx="1"/>
                  <a:endCxn id="33" idx="2"/>
                </p:cNvCxnSpPr>
                <p:nvPr/>
              </p:nvCxnSpPr>
              <p:spPr>
                <a:xfrm rot="10800000">
                  <a:off x="539553" y="5432451"/>
                  <a:ext cx="504055" cy="272047"/>
                </a:xfrm>
                <a:prstGeom prst="bentConnector2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323528" y="3955122"/>
                  <a:ext cx="432048" cy="1477328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DC592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ja-JP" altLang="en-US" b="1" kern="0" dirty="0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</a:rPr>
                    <a:t>継続的改善</a:t>
                  </a:r>
                </a:p>
              </p:txBody>
            </p:sp>
            <p:cxnSp>
              <p:nvCxnSpPr>
                <p:cNvPr id="34" name="図形 75"/>
                <p:cNvCxnSpPr>
                  <a:stCxn id="28" idx="1"/>
                </p:cNvCxnSpPr>
                <p:nvPr/>
              </p:nvCxnSpPr>
              <p:spPr>
                <a:xfrm rot="10800000" flipV="1">
                  <a:off x="680433" y="1720420"/>
                  <a:ext cx="361544" cy="1967854"/>
                </a:xfrm>
                <a:prstGeom prst="bentConnector2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5" name="直線矢印コネクタ 34"/>
                <p:cNvCxnSpPr>
                  <a:stCxn id="29" idx="1"/>
                </p:cNvCxnSpPr>
                <p:nvPr/>
              </p:nvCxnSpPr>
              <p:spPr>
                <a:xfrm flipH="1">
                  <a:off x="682580" y="2161701"/>
                  <a:ext cx="361029" cy="14828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6" name="直線矢印コネクタ 35"/>
                <p:cNvCxnSpPr/>
                <p:nvPr/>
              </p:nvCxnSpPr>
              <p:spPr>
                <a:xfrm rot="10800000" flipV="1">
                  <a:off x="680434" y="2686515"/>
                  <a:ext cx="361028" cy="3024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7" name="直線矢印コネクタ 36"/>
                <p:cNvCxnSpPr/>
                <p:nvPr/>
              </p:nvCxnSpPr>
              <p:spPr>
                <a:xfrm rot="10800000" flipV="1">
                  <a:off x="701277" y="3179371"/>
                  <a:ext cx="361028" cy="3024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7A7A7A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1043608" y="980728"/>
                  <a:ext cx="4030817" cy="4321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 cap="flat" cmpd="sng" algn="ctr">
                  <a:solidFill>
                    <a:srgbClr val="6076B4"/>
                  </a:solidFill>
                  <a:prstDash val="solid"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en-US" altLang="ja-JP" sz="2400" b="1" kern="0" dirty="0">
                      <a:solidFill>
                        <a:prstClr val="black"/>
                      </a:solidFill>
                      <a:latin typeface="ＭＳ ゴシック" pitchFamily="49" charset="-128"/>
                      <a:ea typeface="ＭＳ ゴシック" pitchFamily="49" charset="-128"/>
                    </a:rPr>
                    <a:t>EA21</a:t>
                  </a:r>
                  <a:r>
                    <a:rPr kumimoji="0" lang="ja-JP" altLang="en-US" sz="2400" b="1" kern="0" dirty="0">
                      <a:solidFill>
                        <a:prstClr val="black"/>
                      </a:solidFill>
                      <a:latin typeface="ＭＳ ゴシック" pitchFamily="49" charset="-128"/>
                      <a:ea typeface="ＭＳ ゴシック" pitchFamily="49" charset="-128"/>
                    </a:rPr>
                    <a:t>に取り組むことを決定</a:t>
                  </a:r>
                </a:p>
              </p:txBody>
            </p:sp>
          </p:grpSp>
          <p:cxnSp>
            <p:nvCxnSpPr>
              <p:cNvPr id="18" name="直線矢印コネクタ 17"/>
              <p:cNvCxnSpPr>
                <a:endCxn id="25" idx="1"/>
              </p:cNvCxnSpPr>
              <p:nvPr/>
            </p:nvCxnSpPr>
            <p:spPr>
              <a:xfrm flipV="1">
                <a:off x="755576" y="4177925"/>
                <a:ext cx="288032" cy="11806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9" name="直線矢印コネクタ 18"/>
              <p:cNvCxnSpPr>
                <a:stCxn id="33" idx="3"/>
                <a:endCxn id="30" idx="1"/>
              </p:cNvCxnSpPr>
              <p:nvPr/>
            </p:nvCxnSpPr>
            <p:spPr>
              <a:xfrm flipV="1">
                <a:off x="755576" y="4681981"/>
                <a:ext cx="288031" cy="11806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0" name="直線矢印コネクタ 19"/>
              <p:cNvCxnSpPr>
                <a:endCxn id="26" idx="1"/>
              </p:cNvCxnSpPr>
              <p:nvPr/>
            </p:nvCxnSpPr>
            <p:spPr>
              <a:xfrm>
                <a:off x="755576" y="5197843"/>
                <a:ext cx="288031" cy="2599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6" name="円/楕円 5"/>
            <p:cNvSpPr/>
            <p:nvPr/>
          </p:nvSpPr>
          <p:spPr>
            <a:xfrm>
              <a:off x="6866354" y="525053"/>
              <a:ext cx="576064" cy="4616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rgbClr val="6076B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sysClr val="windowText" lastClr="000000"/>
                  </a:solidFill>
                  <a:latin typeface="Palatino Linotype"/>
                  <a:ea typeface="HGS明朝E"/>
                </a:rPr>
                <a:t>１</a:t>
              </a:r>
            </a:p>
          </p:txBody>
        </p:sp>
        <p:sp>
          <p:nvSpPr>
            <p:cNvPr id="7" name="円/楕円 6"/>
            <p:cNvSpPr/>
            <p:nvPr/>
          </p:nvSpPr>
          <p:spPr>
            <a:xfrm>
              <a:off x="6881374" y="1069039"/>
              <a:ext cx="576064" cy="461665"/>
            </a:xfrm>
            <a:prstGeom prst="ellipse">
              <a:avLst/>
            </a:prstGeom>
            <a:gradFill rotWithShape="1">
              <a:gsLst>
                <a:gs pos="0">
                  <a:srgbClr val="6076B4">
                    <a:shade val="51000"/>
                    <a:satMod val="130000"/>
                  </a:srgbClr>
                </a:gs>
                <a:gs pos="80000">
                  <a:srgbClr val="6076B4">
                    <a:shade val="93000"/>
                    <a:satMod val="130000"/>
                  </a:srgbClr>
                </a:gs>
                <a:gs pos="100000">
                  <a:srgbClr val="6076B4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6076B4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sysClr val="window" lastClr="FFFFFF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２</a:t>
              </a:r>
            </a:p>
          </p:txBody>
        </p:sp>
        <p:sp>
          <p:nvSpPr>
            <p:cNvPr id="8" name="円/楕円 7"/>
            <p:cNvSpPr/>
            <p:nvPr/>
          </p:nvSpPr>
          <p:spPr>
            <a:xfrm>
              <a:off x="6888420" y="1563766"/>
              <a:ext cx="576064" cy="461665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sysClr val="window" lastClr="FFFFFF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３</a:t>
              </a:r>
            </a:p>
          </p:txBody>
        </p:sp>
        <p:sp>
          <p:nvSpPr>
            <p:cNvPr id="9" name="円/楕円 8"/>
            <p:cNvSpPr/>
            <p:nvPr/>
          </p:nvSpPr>
          <p:spPr>
            <a:xfrm>
              <a:off x="6881374" y="2065441"/>
              <a:ext cx="576064" cy="461665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srgbClr val="FFFFFF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４</a:t>
              </a: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6866354" y="2623133"/>
              <a:ext cx="576064" cy="461665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prstClr val="white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５</a:t>
              </a: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6881374" y="3183895"/>
              <a:ext cx="576064" cy="461665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prstClr val="white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６</a:t>
              </a: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6888420" y="3728001"/>
              <a:ext cx="576064" cy="461665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prstClr val="white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７</a:t>
              </a: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6866354" y="4260853"/>
              <a:ext cx="576064" cy="461665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b="1" kern="0" dirty="0">
                  <a:solidFill>
                    <a:prstClr val="white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８</a:t>
              </a: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6881374" y="4785259"/>
              <a:ext cx="576064" cy="461665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kern="0" dirty="0">
                  <a:solidFill>
                    <a:prstClr val="white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９</a:t>
              </a: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866354" y="5337812"/>
              <a:ext cx="648072" cy="461665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kern="0" dirty="0">
                  <a:solidFill>
                    <a:prstClr val="white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10</a:t>
              </a:r>
              <a:endParaRPr lang="ja-JP" altLang="en-US" sz="1600" kern="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852416" y="5953217"/>
              <a:ext cx="662010" cy="461665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kern="0" dirty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11</a:t>
              </a:r>
              <a:endParaRPr lang="ja-JP" altLang="en-US" sz="1600" kern="0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  <p:cxnSp>
        <p:nvCxnSpPr>
          <p:cNvPr id="48" name="カギ線コネクタ 47"/>
          <p:cNvCxnSpPr>
            <a:stCxn id="33" idx="0"/>
          </p:cNvCxnSpPr>
          <p:nvPr/>
        </p:nvCxnSpPr>
        <p:spPr>
          <a:xfrm rot="5400000" flipH="1" flipV="1">
            <a:off x="2231543" y="3321057"/>
            <a:ext cx="287851" cy="530406"/>
          </a:xfrm>
          <a:prstGeom prst="bentConnector2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60432" y="6414491"/>
            <a:ext cx="576064" cy="365125"/>
          </a:xfrm>
        </p:spPr>
        <p:txBody>
          <a:bodyPr/>
          <a:lstStyle/>
          <a:p>
            <a:pPr algn="ctr"/>
            <a:fld id="{445C1E94-D05A-4E6E-B12E-1563EEB01FA3}" type="slidenum">
              <a:rPr kumimoji="1" lang="ja-JP" altLang="en-US" sz="1800" b="1" smtClean="0">
                <a:solidFill>
                  <a:srgbClr val="DF3507"/>
                </a:solidFill>
              </a:rPr>
              <a:pPr algn="ctr"/>
              <a:t>37</a:t>
            </a:fld>
            <a:endParaRPr kumimoji="1" lang="ja-JP" altLang="en-US" sz="1800" b="1" dirty="0">
              <a:solidFill>
                <a:srgbClr val="DF35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056784" cy="1143000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５．環境活動レポート</a:t>
            </a:r>
            <a:endParaRPr kumimoji="1" lang="ja-JP" altLang="en-US" sz="48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3648" y="2924944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環境コミュニケーションの一環</a:t>
            </a:r>
            <a:endParaRPr kumimoji="1" lang="en-US" altLang="ja-JP" sz="3600" b="1" dirty="0" smtClean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3600" b="1" dirty="0" smtClean="0">
                <a:latin typeface="HGP創英角ﾎﾟｯﾌﾟ体" pitchFamily="50" charset="-128"/>
                <a:ea typeface="HGP創英角ﾎﾟｯﾌﾟ体" pitchFamily="50" charset="-128"/>
              </a:rPr>
              <a:t>　①企業の社会的責任</a:t>
            </a:r>
            <a:endParaRPr lang="en-US" altLang="ja-JP" sz="3600" b="1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kumimoji="1" lang="ja-JP" altLang="en-US" sz="3600" b="1" dirty="0" smtClean="0">
                <a:latin typeface="HGP創英角ﾎﾟｯﾌﾟ体" pitchFamily="50" charset="-128"/>
                <a:ea typeface="HGP創英角ﾎﾟｯﾌﾟ体" pitchFamily="50" charset="-128"/>
              </a:rPr>
              <a:t>　②環境パフォーマンスの公表</a:t>
            </a:r>
            <a:endParaRPr kumimoji="1" lang="en-US" altLang="ja-JP" sz="3600" b="1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kumimoji="1" lang="ja-JP" altLang="en-US" sz="3600" b="1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4400" cy="365125"/>
          </a:xfrm>
        </p:spPr>
        <p:txBody>
          <a:bodyPr/>
          <a:lstStyle/>
          <a:p>
            <a:pPr algn="ctr"/>
            <a:fld id="{445C1E94-D05A-4E6E-B12E-1563EEB01FA3}" type="slidenum">
              <a:rPr lang="ja-JP" altLang="en-US" sz="1800" b="1" smtClean="0">
                <a:solidFill>
                  <a:srgbClr val="DF3507"/>
                </a:solidFill>
              </a:rPr>
              <a:pPr algn="ctr"/>
              <a:t>38</a:t>
            </a:fld>
            <a:endParaRPr lang="ja-JP" altLang="en-US" sz="1800" b="1" dirty="0">
              <a:solidFill>
                <a:srgbClr val="DF35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9157" y="304800"/>
            <a:ext cx="8111071" cy="74793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ja-JP" altLang="en-US" sz="4400" b="1" dirty="0" smtClean="0"/>
              <a:t>環境活動レポートの作成</a:t>
            </a:r>
            <a:endParaRPr kumimoji="1" lang="ja-JP" altLang="en-US" sz="4400" b="1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76064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b="1" smtClean="0">
                <a:solidFill>
                  <a:srgbClr val="D1282E"/>
                </a:solidFill>
              </a:rPr>
              <a:pPr algn="ctr"/>
              <a:t>39</a:t>
            </a:fld>
            <a:endParaRPr lang="ja-JP" altLang="en-US" sz="1800" b="1" dirty="0">
              <a:solidFill>
                <a:srgbClr val="D1282E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95536" y="1241294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solidFill>
                  <a:srgbClr val="00B050"/>
                </a:solidFill>
              </a:rPr>
              <a:t>環境コミュニケーションツール（必須）</a:t>
            </a:r>
            <a:endParaRPr lang="en-US" altLang="ja-JP" sz="2800" b="1" dirty="0" smtClean="0">
              <a:solidFill>
                <a:srgbClr val="00B050"/>
              </a:solidFill>
            </a:endParaRPr>
          </a:p>
          <a:p>
            <a:r>
              <a:rPr lang="ja-JP" altLang="en-US" sz="2800" b="1" dirty="0" smtClean="0">
                <a:solidFill>
                  <a:srgbClr val="0070C0"/>
                </a:solidFill>
                <a:latin typeface="ＭＳ Ｐゴシック"/>
              </a:rPr>
              <a:t>①環境方針</a:t>
            </a:r>
          </a:p>
          <a:p>
            <a:r>
              <a:rPr lang="ja-JP" altLang="en-US" sz="2800" b="1" dirty="0" smtClean="0">
                <a:solidFill>
                  <a:srgbClr val="0070C0"/>
                </a:solidFill>
                <a:latin typeface="ＭＳ Ｐゴシック"/>
              </a:rPr>
              <a:t>②環境目標とその実績</a:t>
            </a:r>
          </a:p>
          <a:p>
            <a:r>
              <a:rPr lang="ja-JP" altLang="en-US" sz="2800" b="1" dirty="0" smtClean="0">
                <a:solidFill>
                  <a:srgbClr val="0070C0"/>
                </a:solidFill>
                <a:latin typeface="ＭＳ Ｐゴシック"/>
              </a:rPr>
              <a:t>③主要な環境活動計画の内容</a:t>
            </a:r>
          </a:p>
          <a:p>
            <a:r>
              <a:rPr lang="ja-JP" altLang="en-US" sz="2800" b="1" dirty="0" smtClean="0">
                <a:solidFill>
                  <a:srgbClr val="0070C0"/>
                </a:solidFill>
                <a:latin typeface="ＭＳ Ｐゴシック"/>
              </a:rPr>
              <a:t>④環境活動の取組結果の評価</a:t>
            </a:r>
          </a:p>
          <a:p>
            <a:r>
              <a:rPr lang="ja-JP" altLang="en-US" sz="2800" b="1" dirty="0" smtClean="0">
                <a:solidFill>
                  <a:srgbClr val="0070C0"/>
                </a:solidFill>
                <a:latin typeface="ＭＳ Ｐゴシック"/>
              </a:rPr>
              <a:t>⑤</a:t>
            </a:r>
            <a:r>
              <a:rPr lang="ja-JP" altLang="ja-JP" sz="2800" b="1" dirty="0" smtClean="0">
                <a:solidFill>
                  <a:srgbClr val="0070C0"/>
                </a:solidFill>
                <a:latin typeface="ＭＳ Ｐゴシック"/>
              </a:rPr>
              <a:t>環境関連法規等の遵守状況の確認及び評価の結果</a:t>
            </a:r>
            <a:r>
              <a:rPr lang="ja-JP" altLang="en-US" sz="2800" b="1" dirty="0" smtClean="0">
                <a:solidFill>
                  <a:srgbClr val="0070C0"/>
                </a:solidFill>
                <a:latin typeface="ＭＳ Ｐゴシック"/>
              </a:rPr>
              <a:t>　　</a:t>
            </a:r>
            <a:endParaRPr lang="en-US" altLang="ja-JP" sz="2800" b="1" dirty="0" smtClean="0">
              <a:solidFill>
                <a:srgbClr val="0070C0"/>
              </a:solidFill>
              <a:latin typeface="ＭＳ Ｐゴシック"/>
            </a:endParaRPr>
          </a:p>
          <a:p>
            <a:r>
              <a:rPr lang="ja-JP" altLang="en-US" sz="2800" b="1" dirty="0" smtClean="0">
                <a:solidFill>
                  <a:srgbClr val="0070C0"/>
                </a:solidFill>
                <a:latin typeface="ＭＳ Ｐゴシック"/>
              </a:rPr>
              <a:t>　環境関連法規への違反、訴訟等の有無</a:t>
            </a:r>
            <a:endParaRPr lang="en-US" altLang="ja-JP" sz="2800" b="1" dirty="0" smtClean="0">
              <a:solidFill>
                <a:srgbClr val="0070C0"/>
              </a:solidFill>
              <a:latin typeface="ＭＳ Ｐゴシック"/>
            </a:endParaRPr>
          </a:p>
          <a:p>
            <a:r>
              <a:rPr lang="ja-JP" altLang="en-US" sz="2800" b="1" dirty="0" smtClean="0">
                <a:solidFill>
                  <a:srgbClr val="FF0000"/>
                </a:solidFill>
                <a:latin typeface="ＭＳ Ｐゴシック"/>
              </a:rPr>
              <a:t>⑥</a:t>
            </a:r>
            <a:r>
              <a:rPr lang="ja-JP" altLang="ja-JP" sz="2800" b="1" dirty="0" smtClean="0">
                <a:solidFill>
                  <a:srgbClr val="FF0000"/>
                </a:solidFill>
                <a:latin typeface="ＭＳ Ｐゴシック"/>
              </a:rPr>
              <a:t>組織概要</a:t>
            </a:r>
            <a:endParaRPr lang="en-US" altLang="ja-JP" sz="2800" b="1" dirty="0" smtClean="0">
              <a:solidFill>
                <a:srgbClr val="FF0000"/>
              </a:solidFill>
              <a:latin typeface="ＭＳ Ｐゴシック"/>
            </a:endParaRPr>
          </a:p>
          <a:p>
            <a:r>
              <a:rPr lang="ja-JP" altLang="en-US" sz="2800" b="1" dirty="0" smtClean="0">
                <a:solidFill>
                  <a:srgbClr val="FF0000"/>
                </a:solidFill>
                <a:latin typeface="ＭＳ Ｐゴシック"/>
              </a:rPr>
              <a:t>⑦</a:t>
            </a:r>
            <a:r>
              <a:rPr lang="ja-JP" altLang="ja-JP" sz="2800" b="1" dirty="0" smtClean="0">
                <a:solidFill>
                  <a:srgbClr val="FF0000"/>
                </a:solidFill>
                <a:latin typeface="ＭＳ Ｐゴシック"/>
              </a:rPr>
              <a:t>対象範囲</a:t>
            </a:r>
            <a:endParaRPr lang="en-US" altLang="ja-JP" sz="2800" b="1" dirty="0" smtClean="0">
              <a:solidFill>
                <a:srgbClr val="FF0000"/>
              </a:solidFill>
              <a:latin typeface="ＭＳ Ｐゴシック"/>
            </a:endParaRPr>
          </a:p>
          <a:p>
            <a:r>
              <a:rPr lang="ja-JP" altLang="en-US" sz="2800" b="1" dirty="0" smtClean="0">
                <a:solidFill>
                  <a:srgbClr val="FF0000"/>
                </a:solidFill>
                <a:latin typeface="ＭＳ Ｐゴシック"/>
              </a:rPr>
              <a:t>⑧</a:t>
            </a:r>
            <a:r>
              <a:rPr lang="ja-JP" altLang="ja-JP" sz="2800" b="1" dirty="0" smtClean="0">
                <a:solidFill>
                  <a:srgbClr val="FF0000"/>
                </a:solidFill>
                <a:latin typeface="ＭＳ Ｐゴシック"/>
              </a:rPr>
              <a:t>環境活動計画における次年度の取組内容</a:t>
            </a:r>
            <a:endParaRPr lang="en-US" altLang="ja-JP" sz="2800" b="1" dirty="0" smtClean="0">
              <a:solidFill>
                <a:srgbClr val="FF0000"/>
              </a:solidFill>
              <a:latin typeface="ＭＳ Ｐゴシック"/>
            </a:endParaRPr>
          </a:p>
          <a:p>
            <a:r>
              <a:rPr lang="ja-JP" altLang="en-US" sz="2800" b="1" dirty="0" smtClean="0">
                <a:solidFill>
                  <a:srgbClr val="FF0000"/>
                </a:solidFill>
                <a:latin typeface="ＭＳ Ｐゴシック"/>
              </a:rPr>
              <a:t>⑨</a:t>
            </a:r>
            <a:r>
              <a:rPr lang="ja-JP" altLang="ja-JP" sz="2800" b="1" dirty="0" smtClean="0">
                <a:solidFill>
                  <a:srgbClr val="FF0000"/>
                </a:solidFill>
                <a:latin typeface="ＭＳ Ｐゴシック"/>
              </a:rPr>
              <a:t>代表者による全体評価と見直しの結果</a:t>
            </a:r>
            <a:endParaRPr lang="ja-JP" altLang="en-US" sz="2800" b="1" dirty="0">
              <a:solidFill>
                <a:srgbClr val="000000"/>
              </a:solidFill>
              <a:latin typeface="ＭＳ Ｐゴシック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9157" cy="79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86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856" y="1196752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１．</a:t>
            </a:r>
            <a:r>
              <a:rPr kumimoji="1" lang="en-US" altLang="ja-JP" sz="60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EA21</a:t>
            </a:r>
            <a:r>
              <a:rPr kumimoji="1" lang="ja-JP" altLang="en-US" sz="60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構築手順</a:t>
            </a:r>
            <a:endParaRPr kumimoji="1" lang="ja-JP" altLang="en-US" sz="60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442392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b="1" smtClean="0">
                <a:solidFill>
                  <a:srgbClr val="D1282E"/>
                </a:solidFill>
              </a:rPr>
              <a:pPr algn="ctr"/>
              <a:t>4</a:t>
            </a:fld>
            <a:endParaRPr lang="ja-JP" altLang="en-US" sz="1800" b="1" dirty="0">
              <a:solidFill>
                <a:srgbClr val="D1282E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43608" y="2974218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対象範囲：全社（</a:t>
            </a:r>
            <a:r>
              <a:rPr lang="en-US" altLang="ja-JP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4</a:t>
            </a:r>
            <a:r>
              <a:rPr lang="ja-JP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年以内）</a:t>
            </a:r>
            <a:endParaRPr lang="en-US" altLang="ja-JP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4000" b="1" dirty="0" smtClean="0">
                <a:latin typeface="HGP創英角ﾎﾟｯﾌﾟ体" pitchFamily="50" charset="-128"/>
                <a:ea typeface="HGP創英角ﾎﾟｯﾌﾟ体" pitchFamily="50" charset="-128"/>
              </a:rPr>
              <a:t>　①． 環境負荷の自己チェック</a:t>
            </a:r>
            <a:br>
              <a:rPr lang="ja-JP" altLang="en-US" sz="4000" b="1" dirty="0" smtClean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4000" b="1" dirty="0" smtClean="0">
                <a:latin typeface="HGP創英角ﾎﾟｯﾌﾟ体" pitchFamily="50" charset="-128"/>
                <a:ea typeface="HGP創英角ﾎﾟｯﾌﾟ体" pitchFamily="50" charset="-128"/>
              </a:rPr>
              <a:t>　②． 環境取組みの自己チェック</a:t>
            </a:r>
            <a:br>
              <a:rPr lang="ja-JP" altLang="en-US" sz="4000" b="1" dirty="0" smtClean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4000" b="1" dirty="0" smtClean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③</a:t>
            </a:r>
            <a:r>
              <a:rPr lang="ja-JP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． 環境経営システム</a:t>
            </a:r>
            <a:br>
              <a:rPr lang="ja-JP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4000" b="1" dirty="0">
                <a:latin typeface="HGP創英角ﾎﾟｯﾌﾟ体" pitchFamily="50" charset="-128"/>
                <a:ea typeface="HGP創英角ﾎﾟｯﾌﾟ体" pitchFamily="50" charset="-128"/>
              </a:rPr>
              <a:t>④</a:t>
            </a:r>
            <a:r>
              <a:rPr lang="ja-JP" altLang="en-US" sz="4000" b="1" dirty="0" smtClean="0">
                <a:latin typeface="HGP創英角ﾎﾟｯﾌﾟ体" pitchFamily="50" charset="-128"/>
                <a:ea typeface="HGP創英角ﾎﾟｯﾌﾟ体" pitchFamily="50" charset="-128"/>
              </a:rPr>
              <a:t>． 環境活動レポート</a:t>
            </a:r>
            <a:endParaRPr lang="ja-JP" altLang="en-US" sz="4000" b="1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5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６．エコアクション</a:t>
            </a:r>
            <a:r>
              <a:rPr kumimoji="1" lang="en-US" altLang="ja-JP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21</a:t>
            </a:r>
            <a:r>
              <a:rPr kumimoji="1" lang="ja-JP" altLang="en-US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の費用</a:t>
            </a:r>
            <a:endParaRPr kumimoji="1" lang="ja-JP" altLang="en-US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2852936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3</a:t>
            </a:r>
            <a:r>
              <a:rPr kumimoji="1" lang="ja-JP" altLang="en-US" sz="40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段階の費用</a:t>
            </a:r>
            <a:endParaRPr kumimoji="1" lang="en-US" altLang="ja-JP" sz="4000" dirty="0" smtClean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4000" dirty="0" smtClean="0">
                <a:latin typeface="HGP創英角ﾎﾟｯﾌﾟ体" pitchFamily="50" charset="-128"/>
                <a:ea typeface="HGP創英角ﾎﾟｯﾌﾟ体" pitchFamily="50" charset="-128"/>
              </a:rPr>
              <a:t>　①</a:t>
            </a:r>
            <a:r>
              <a:rPr kumimoji="1" lang="ja-JP" altLang="en-US" sz="4000" dirty="0" smtClean="0">
                <a:latin typeface="HGP創英角ﾎﾟｯﾌﾟ体" pitchFamily="50" charset="-128"/>
                <a:ea typeface="HGP創英角ﾎﾟｯﾌﾟ体" pitchFamily="50" charset="-128"/>
              </a:rPr>
              <a:t>コンサル費用</a:t>
            </a:r>
            <a:r>
              <a:rPr kumimoji="1" lang="ja-JP" altLang="en-US" sz="36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：構築支援</a:t>
            </a:r>
            <a:endParaRPr kumimoji="1" lang="en-US" altLang="ja-JP" sz="3600" dirty="0" smtClean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4000" dirty="0" smtClean="0">
                <a:latin typeface="HGP創英角ﾎﾟｯﾌﾟ体" pitchFamily="50" charset="-128"/>
                <a:ea typeface="HGP創英角ﾎﾟｯﾌﾟ体" pitchFamily="50" charset="-128"/>
              </a:rPr>
              <a:t>　②</a:t>
            </a:r>
            <a:r>
              <a:rPr kumimoji="1" lang="ja-JP" altLang="en-US" sz="4000" dirty="0" smtClean="0">
                <a:latin typeface="HGP創英角ﾎﾟｯﾌﾟ体" pitchFamily="50" charset="-128"/>
                <a:ea typeface="HGP創英角ﾎﾟｯﾌﾟ体" pitchFamily="50" charset="-128"/>
              </a:rPr>
              <a:t>審査費用</a:t>
            </a:r>
            <a:r>
              <a:rPr kumimoji="1" lang="ja-JP" altLang="en-US" sz="36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：登録・中間・更新・・</a:t>
            </a:r>
            <a:endParaRPr kumimoji="1" lang="en-US" altLang="ja-JP" sz="3600" dirty="0" smtClean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4000" dirty="0" smtClean="0">
                <a:latin typeface="HGP創英角ﾎﾟｯﾌﾟ体" pitchFamily="50" charset="-128"/>
                <a:ea typeface="HGP創英角ﾎﾟｯﾌﾟ体" pitchFamily="50" charset="-128"/>
              </a:rPr>
              <a:t>　③</a:t>
            </a:r>
            <a:r>
              <a:rPr kumimoji="1" lang="ja-JP" altLang="en-US" sz="4000" dirty="0" smtClean="0">
                <a:latin typeface="HGP創英角ﾎﾟｯﾌﾟ体" pitchFamily="50" charset="-128"/>
                <a:ea typeface="HGP創英角ﾎﾟｯﾌﾟ体" pitchFamily="50" charset="-128"/>
              </a:rPr>
              <a:t>登録費用</a:t>
            </a:r>
            <a:r>
              <a:rPr kumimoji="1" lang="ja-JP" altLang="en-US" sz="40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：規模、業種</a:t>
            </a:r>
            <a:endParaRPr kumimoji="1" lang="ja-JP" altLang="en-US" sz="40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4400" cy="365125"/>
          </a:xfrm>
        </p:spPr>
        <p:txBody>
          <a:bodyPr/>
          <a:lstStyle/>
          <a:p>
            <a:pPr algn="ctr"/>
            <a:fld id="{445C1E94-D05A-4E6E-B12E-1563EEB01FA3}" type="slidenum">
              <a:rPr lang="ja-JP" altLang="en-US" sz="1800" b="1" smtClean="0">
                <a:solidFill>
                  <a:srgbClr val="DF3507"/>
                </a:solidFill>
              </a:rPr>
              <a:pPr algn="ctr"/>
              <a:t>40</a:t>
            </a:fld>
            <a:endParaRPr lang="ja-JP" altLang="en-US" sz="1800" b="1">
              <a:solidFill>
                <a:srgbClr val="DF35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064896" cy="72008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ja-JP" altLang="ja-JP" sz="3200" b="1" dirty="0" smtClean="0"/>
              <a:t>登録審査費用（標準審査工数、１サイト</a:t>
            </a:r>
            <a:r>
              <a:rPr lang="ja-JP" altLang="en-US" sz="3200" b="1" dirty="0" smtClean="0"/>
              <a:t>）</a:t>
            </a:r>
            <a:endParaRPr kumimoji="1" lang="ja-JP" altLang="en-US" sz="3200" b="1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76065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b="1" smtClean="0">
                <a:solidFill>
                  <a:srgbClr val="D1282E"/>
                </a:solidFill>
              </a:rPr>
              <a:pPr algn="ctr"/>
              <a:t>41</a:t>
            </a:fld>
            <a:endParaRPr lang="ja-JP" altLang="en-US" sz="1800" b="1" dirty="0">
              <a:solidFill>
                <a:srgbClr val="D1282E"/>
              </a:solidFill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251520" y="980728"/>
          <a:ext cx="8640959" cy="4267200"/>
        </p:xfrm>
        <a:graphic>
          <a:graphicData uri="http://schemas.openxmlformats.org/drawingml/2006/table">
            <a:tbl>
              <a:tblPr/>
              <a:tblGrid>
                <a:gridCol w="2121071"/>
                <a:gridCol w="1629972"/>
                <a:gridCol w="1629972"/>
                <a:gridCol w="1629972"/>
                <a:gridCol w="1629972"/>
              </a:tblGrid>
              <a:tr h="15691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従業</a:t>
                      </a:r>
                      <a:r>
                        <a:rPr lang="ja-JP" sz="2000" b="1" kern="100" dirty="0" smtClean="0">
                          <a:latin typeface="Tw Cen MT"/>
                          <a:ea typeface="ＭＳ Ｐゴシック"/>
                          <a:cs typeface="Times New Roman"/>
                        </a:rPr>
                        <a:t>員数</a:t>
                      </a:r>
                      <a:endParaRPr lang="en-US" altLang="ja-JP" sz="2000" b="1" kern="100" dirty="0" smtClean="0">
                        <a:latin typeface="Tw Cen MT"/>
                        <a:ea typeface="ＭＳ Ｐゴシック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latin typeface="Tw Cen MT"/>
                          <a:ea typeface="ＭＳ Ｐゴシック"/>
                          <a:cs typeface="Times New Roman"/>
                        </a:rPr>
                        <a:t>(</a:t>
                      </a: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構成員数</a:t>
                      </a:r>
                      <a:r>
                        <a:rPr lang="en-US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)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業 種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業 種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7075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サービス業、流通業、事務所等、比較的環境負荷が少ないと考えられる事業所 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製造業、建設業、修理工場等、比較的環境負荷が大きいと考えられる事業所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771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標準審査工数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うち、現地審査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標準審査工数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うち、現地審査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３０人以下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2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1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2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1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３１人以上６０人以下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2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1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2.5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1.5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６１人以上１００人以下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2.5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1.5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3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2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１０１人以上５００人以下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3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人日以上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2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人日以上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ＭＳ Ｐゴシック"/>
                          <a:ea typeface="HGPｺﾞｼｯｸE"/>
                          <a:cs typeface="Times New Roman"/>
                        </a:rPr>
                        <a:t>3.5</a:t>
                      </a: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人</a:t>
                      </a:r>
                      <a:r>
                        <a:rPr lang="ja-JP" sz="2000" b="1" kern="100" dirty="0" smtClean="0">
                          <a:latin typeface="Tw Cen MT"/>
                          <a:ea typeface="ＭＳ Ｐゴシック"/>
                          <a:cs typeface="Times New Roman"/>
                        </a:rPr>
                        <a:t>日</a:t>
                      </a:r>
                      <a:endParaRPr lang="en-US" altLang="ja-JP" sz="2000" b="1" kern="100" dirty="0" smtClean="0">
                        <a:latin typeface="Tw Cen MT"/>
                        <a:ea typeface="ＭＳ Ｐゴシック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 smtClean="0">
                          <a:latin typeface="Tw Cen MT"/>
                          <a:ea typeface="ＭＳ Ｐゴシック"/>
                          <a:cs typeface="Times New Roman"/>
                        </a:rPr>
                        <a:t>以上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ＭＳ Ｐゴシック"/>
                          <a:ea typeface="HGPｺﾞｼｯｸE"/>
                          <a:cs typeface="Times New Roman"/>
                        </a:rPr>
                        <a:t>2.5</a:t>
                      </a: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人</a:t>
                      </a:r>
                      <a:r>
                        <a:rPr lang="ja-JP" sz="2000" b="1" kern="100" dirty="0" smtClean="0">
                          <a:latin typeface="Tw Cen MT"/>
                          <a:ea typeface="ＭＳ Ｐゴシック"/>
                          <a:cs typeface="Times New Roman"/>
                        </a:rPr>
                        <a:t>日</a:t>
                      </a:r>
                      <a:endParaRPr lang="en-US" altLang="ja-JP" sz="2000" b="1" kern="100" dirty="0" smtClean="0">
                        <a:latin typeface="Tw Cen MT"/>
                        <a:ea typeface="ＭＳ Ｐゴシック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 smtClean="0">
                          <a:latin typeface="Tw Cen MT"/>
                          <a:ea typeface="ＭＳ Ｐゴシック"/>
                          <a:cs typeface="Times New Roman"/>
                        </a:rPr>
                        <a:t>以上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５０１人以上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4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人日以上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ＭＳ Ｐゴシック"/>
                          <a:ea typeface="HGPｺﾞｼｯｸE"/>
                          <a:cs typeface="Times New Roman"/>
                        </a:rPr>
                        <a:t>3</a:t>
                      </a: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人日以上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4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人日以上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ＭＳ Ｐゴシック"/>
                          <a:ea typeface="HGPｺﾞｼｯｸE"/>
                          <a:cs typeface="Times New Roman"/>
                        </a:rPr>
                        <a:t>3</a:t>
                      </a: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人日以上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5412214"/>
            <a:ext cx="8712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ＭＳ Ｐゴシック" pitchFamily="50" charset="-128"/>
                <a:cs typeface="Times New Roman" pitchFamily="18" charset="0"/>
              </a:rPr>
              <a:t>附則</a:t>
            </a:r>
            <a:r>
              <a:rPr lang="en-US" altLang="ja-JP" sz="1400" b="1" dirty="0" smtClean="0">
                <a:solidFill>
                  <a:srgbClr val="000000"/>
                </a:solidFill>
                <a:latin typeface="ＭＳ Ｐゴシック" pitchFamily="50" charset="-128"/>
                <a:cs typeface="Times New Roman" pitchFamily="18" charset="0"/>
              </a:rPr>
              <a:t>1</a:t>
            </a:r>
            <a:r>
              <a:rPr lang="ja-JP" altLang="en-US" sz="1400" b="1" dirty="0" smtClean="0">
                <a:solidFill>
                  <a:srgbClr val="000000"/>
                </a:solidFill>
                <a:latin typeface="ＭＳ Ｐゴシック" pitchFamily="50" charset="-128"/>
                <a:cs typeface="Times New Roman" pitchFamily="18" charset="0"/>
              </a:rPr>
              <a:t>：審査人の</a:t>
            </a:r>
            <a:r>
              <a:rPr lang="en-US" altLang="ja-JP" sz="1400" b="1" dirty="0" smtClean="0">
                <a:solidFill>
                  <a:srgbClr val="FF0000"/>
                </a:solidFill>
                <a:latin typeface="ＭＳ Ｐゴシック" pitchFamily="50" charset="-128"/>
                <a:cs typeface="Times New Roman" pitchFamily="18" charset="0"/>
              </a:rPr>
              <a:t>1</a:t>
            </a:r>
            <a:r>
              <a:rPr lang="ja-JP" altLang="en-US" sz="1400" b="1" dirty="0" smtClean="0">
                <a:solidFill>
                  <a:srgbClr val="FF0000"/>
                </a:solidFill>
                <a:latin typeface="ＭＳ Ｐゴシック" pitchFamily="50" charset="-128"/>
                <a:cs typeface="Times New Roman" pitchFamily="18" charset="0"/>
              </a:rPr>
              <a:t>人日当たりの審査費用は、</a:t>
            </a:r>
            <a:r>
              <a:rPr lang="en-US" altLang="ja-JP" sz="1400" b="1" dirty="0" smtClean="0">
                <a:solidFill>
                  <a:srgbClr val="FF0000"/>
                </a:solidFill>
                <a:latin typeface="ＭＳ Ｐゴシック" pitchFamily="50" charset="-128"/>
                <a:cs typeface="Times New Roman" pitchFamily="18" charset="0"/>
              </a:rPr>
              <a:t>50,000</a:t>
            </a:r>
            <a:r>
              <a:rPr lang="ja-JP" altLang="en-US" sz="1400" b="1" dirty="0" smtClean="0">
                <a:solidFill>
                  <a:srgbClr val="FF0000"/>
                </a:solidFill>
                <a:latin typeface="ＭＳ Ｐゴシック" pitchFamily="50" charset="-128"/>
                <a:cs typeface="Times New Roman" pitchFamily="18" charset="0"/>
              </a:rPr>
              <a:t>円／人日</a:t>
            </a:r>
            <a:r>
              <a:rPr lang="ja-JP" altLang="en-US" sz="1400" b="1" dirty="0" smtClean="0">
                <a:solidFill>
                  <a:srgbClr val="000000"/>
                </a:solidFill>
                <a:latin typeface="ＭＳ Ｐゴシック" pitchFamily="50" charset="-128"/>
                <a:cs typeface="Times New Roman" pitchFamily="18" charset="0"/>
              </a:rPr>
              <a:t>（消費税除く）です。</a:t>
            </a:r>
            <a:endParaRPr lang="ja-JP" altLang="en-US" sz="14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cs typeface="Times New Roman" pitchFamily="18" charset="0"/>
              </a:rPr>
              <a:t>附則</a:t>
            </a:r>
            <a:r>
              <a:rPr lang="en-US" altLang="ja-JP" sz="1400" b="1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ja-JP" altLang="en-US" sz="1400" b="1" dirty="0" smtClean="0">
                <a:solidFill>
                  <a:srgbClr val="000000"/>
                </a:solidFill>
                <a:cs typeface="Times New Roman" pitchFamily="18" charset="0"/>
              </a:rPr>
              <a:t>：審査工数が</a:t>
            </a:r>
            <a:r>
              <a:rPr lang="en-US" altLang="ja-JP" sz="1400" b="1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ja-JP" altLang="en-US" sz="1400" b="1" dirty="0" smtClean="0">
                <a:solidFill>
                  <a:srgbClr val="000000"/>
                </a:solidFill>
                <a:cs typeface="Times New Roman" pitchFamily="18" charset="0"/>
              </a:rPr>
              <a:t>人日の場合の内訳は、</a:t>
            </a:r>
            <a:r>
              <a:rPr lang="ja-JP" altLang="en-US" sz="1400" b="1" dirty="0" smtClean="0">
                <a:solidFill>
                  <a:srgbClr val="FF0000"/>
                </a:solidFill>
                <a:cs typeface="Times New Roman" pitchFamily="18" charset="0"/>
              </a:rPr>
              <a:t>書類審査</a:t>
            </a:r>
            <a:r>
              <a:rPr lang="en-US" altLang="ja-JP" sz="1400" b="1" dirty="0" smtClean="0">
                <a:solidFill>
                  <a:srgbClr val="FF0000"/>
                </a:solidFill>
                <a:cs typeface="Times New Roman" pitchFamily="18" charset="0"/>
              </a:rPr>
              <a:t>0.5</a:t>
            </a:r>
            <a:r>
              <a:rPr lang="ja-JP" altLang="en-US" sz="1400" b="1" dirty="0" smtClean="0">
                <a:solidFill>
                  <a:srgbClr val="FF0000"/>
                </a:solidFill>
                <a:cs typeface="Times New Roman" pitchFamily="18" charset="0"/>
              </a:rPr>
              <a:t>人日、現地審査</a:t>
            </a:r>
            <a:r>
              <a:rPr lang="en-US" altLang="ja-JP" sz="1400" b="1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ja-JP" altLang="en-US" sz="1400" b="1" dirty="0" smtClean="0">
                <a:solidFill>
                  <a:srgbClr val="FF0000"/>
                </a:solidFill>
                <a:cs typeface="Times New Roman" pitchFamily="18" charset="0"/>
              </a:rPr>
              <a:t>人日、審査報告書作成等</a:t>
            </a:r>
            <a:r>
              <a:rPr lang="en-US" altLang="ja-JP" sz="1400" b="1" dirty="0" smtClean="0">
                <a:solidFill>
                  <a:srgbClr val="FF0000"/>
                </a:solidFill>
                <a:cs typeface="Times New Roman" pitchFamily="18" charset="0"/>
              </a:rPr>
              <a:t>0.5</a:t>
            </a:r>
            <a:r>
              <a:rPr lang="ja-JP" altLang="en-US" sz="1400" b="1" dirty="0" smtClean="0">
                <a:solidFill>
                  <a:srgbClr val="FF0000"/>
                </a:solidFill>
                <a:cs typeface="Times New Roman" pitchFamily="18" charset="0"/>
              </a:rPr>
              <a:t>人日</a:t>
            </a:r>
            <a:r>
              <a:rPr lang="ja-JP" altLang="en-US" sz="1400" b="1" dirty="0" smtClean="0">
                <a:solidFill>
                  <a:srgbClr val="000000"/>
                </a:solidFill>
                <a:cs typeface="Times New Roman" pitchFamily="18" charset="0"/>
              </a:rPr>
              <a:t>です。</a:t>
            </a:r>
            <a:r>
              <a:rPr lang="ja-JP" altLang="en-US" sz="1400" b="1" dirty="0" smtClean="0">
                <a:solidFill>
                  <a:srgbClr val="000000"/>
                </a:solidFill>
                <a:cs typeface="ＭＳ Ｐゴシック" pitchFamily="50" charset="-128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9157" cy="79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52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304800"/>
            <a:ext cx="8064896" cy="81994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ja-JP" altLang="en-US" sz="4000" b="1" dirty="0" smtClean="0"/>
              <a:t>産業廃棄物処理事業者審査料金</a:t>
            </a:r>
            <a:endParaRPr kumimoji="1" lang="ja-JP" altLang="en-US" sz="4000" b="1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8441385" y="6381328"/>
            <a:ext cx="569019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b="1" smtClean="0">
                <a:solidFill>
                  <a:srgbClr val="D1282E"/>
                </a:solidFill>
              </a:rPr>
              <a:pPr algn="ctr"/>
              <a:t>42</a:t>
            </a:fld>
            <a:endParaRPr lang="ja-JP" altLang="en-US" sz="1800" b="1" dirty="0">
              <a:solidFill>
                <a:srgbClr val="D1282E"/>
              </a:solidFill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611560" y="1628800"/>
          <a:ext cx="7920876" cy="3352800"/>
        </p:xfrm>
        <a:graphic>
          <a:graphicData uri="http://schemas.openxmlformats.org/drawingml/2006/table">
            <a:tbl>
              <a:tblPr/>
              <a:tblGrid>
                <a:gridCol w="2088232"/>
                <a:gridCol w="1268255"/>
                <a:gridCol w="1521463"/>
                <a:gridCol w="1521463"/>
                <a:gridCol w="1521463"/>
              </a:tblGrid>
              <a:tr h="1569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従業員数</a:t>
                      </a:r>
                      <a:r>
                        <a:rPr lang="en-US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(</a:t>
                      </a: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構成員数</a:t>
                      </a:r>
                      <a:r>
                        <a:rPr lang="en-US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)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　収集運搬のみ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処理処分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771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標準</a:t>
                      </a:r>
                      <a:r>
                        <a:rPr lang="ja-JP" sz="2000" b="1" kern="100" dirty="0" smtClean="0">
                          <a:latin typeface="Tw Cen MT"/>
                          <a:ea typeface="ＭＳ Ｐゴシック"/>
                          <a:cs typeface="Times New Roman"/>
                        </a:rPr>
                        <a:t>審査</a:t>
                      </a:r>
                      <a:endParaRPr lang="en-US" altLang="ja-JP" sz="2000" b="1" kern="100" dirty="0" smtClean="0">
                        <a:latin typeface="Tw Cen MT"/>
                        <a:ea typeface="ＭＳ Ｐゴシック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 smtClean="0">
                          <a:latin typeface="Tw Cen MT"/>
                          <a:ea typeface="ＭＳ Ｐゴシック"/>
                          <a:cs typeface="Times New Roman"/>
                        </a:rPr>
                        <a:t>工数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うち、</a:t>
                      </a:r>
                      <a:r>
                        <a:rPr lang="ja-JP" sz="2000" b="1" kern="100" dirty="0" smtClean="0">
                          <a:latin typeface="Tw Cen MT"/>
                          <a:ea typeface="ＭＳ Ｐゴシック"/>
                          <a:cs typeface="Times New Roman"/>
                        </a:rPr>
                        <a:t>現地</a:t>
                      </a:r>
                      <a:endParaRPr lang="en-US" altLang="ja-JP" sz="2000" b="1" kern="100" dirty="0" smtClean="0">
                        <a:latin typeface="Tw Cen MT"/>
                        <a:ea typeface="ＭＳ Ｐゴシック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 smtClean="0">
                          <a:latin typeface="Tw Cen MT"/>
                          <a:ea typeface="ＭＳ Ｐゴシック"/>
                          <a:cs typeface="Times New Roman"/>
                        </a:rPr>
                        <a:t>審査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標準</a:t>
                      </a:r>
                      <a:r>
                        <a:rPr lang="ja-JP" sz="2000" b="1" kern="100" dirty="0" smtClean="0">
                          <a:latin typeface="Tw Cen MT"/>
                          <a:ea typeface="ＭＳ Ｐゴシック"/>
                          <a:cs typeface="Times New Roman"/>
                        </a:rPr>
                        <a:t>審査</a:t>
                      </a:r>
                      <a:endParaRPr lang="en-US" altLang="ja-JP" sz="2000" b="1" kern="100" dirty="0" smtClean="0">
                        <a:latin typeface="Tw Cen MT"/>
                        <a:ea typeface="ＭＳ Ｐゴシック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 smtClean="0">
                          <a:latin typeface="Tw Cen MT"/>
                          <a:ea typeface="ＭＳ Ｐゴシック"/>
                          <a:cs typeface="Times New Roman"/>
                        </a:rPr>
                        <a:t>工数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うち、</a:t>
                      </a:r>
                      <a:r>
                        <a:rPr lang="ja-JP" sz="2000" b="1" kern="100" dirty="0" smtClean="0">
                          <a:latin typeface="Tw Cen MT"/>
                          <a:ea typeface="ＭＳ Ｐゴシック"/>
                          <a:cs typeface="Times New Roman"/>
                        </a:rPr>
                        <a:t>現地</a:t>
                      </a:r>
                      <a:endParaRPr lang="en-US" altLang="ja-JP" sz="2000" b="1" kern="100" dirty="0" smtClean="0">
                        <a:latin typeface="Tw Cen MT"/>
                        <a:ea typeface="ＭＳ Ｐゴシック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 smtClean="0">
                          <a:latin typeface="Tw Cen MT"/>
                          <a:ea typeface="ＭＳ Ｐゴシック"/>
                          <a:cs typeface="Times New Roman"/>
                        </a:rPr>
                        <a:t>審査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３０人以下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2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1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2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1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３０人以上６０人以下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2.5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１</a:t>
                      </a:r>
                      <a:r>
                        <a:rPr lang="en-US" sz="2000" b="1" kern="100">
                          <a:latin typeface="Tw Cen MT"/>
                          <a:ea typeface="ＭＳ Ｐゴシック"/>
                          <a:cs typeface="Times New Roman"/>
                        </a:rPr>
                        <a:t>.5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3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2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６１人以上</a:t>
                      </a:r>
                      <a:r>
                        <a:rPr lang="en-US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100</a:t>
                      </a: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人以下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ＭＳ Ｐゴシック"/>
                          <a:ea typeface="HGPｺﾞｼｯｸE"/>
                          <a:cs typeface="Times New Roman"/>
                        </a:rPr>
                        <a:t>2.5</a:t>
                      </a: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人</a:t>
                      </a:r>
                      <a:r>
                        <a:rPr lang="ja-JP" sz="2000" b="1" kern="100" dirty="0" smtClean="0">
                          <a:latin typeface="Tw Cen MT"/>
                          <a:ea typeface="ＭＳ Ｐゴシック"/>
                          <a:cs typeface="Times New Roman"/>
                        </a:rPr>
                        <a:t>日</a:t>
                      </a:r>
                      <a:endParaRPr lang="en-US" altLang="ja-JP" sz="2000" b="1" kern="100" dirty="0" smtClean="0">
                        <a:latin typeface="Tw Cen MT"/>
                        <a:ea typeface="ＭＳ Ｐゴシック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 smtClean="0">
                          <a:latin typeface="Tw Cen MT"/>
                          <a:ea typeface="ＭＳ Ｐゴシック"/>
                          <a:cs typeface="Times New Roman"/>
                        </a:rPr>
                        <a:t>以上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1.5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人日以上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3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人日以上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ＭＳ Ｐゴシック"/>
                          <a:ea typeface="HGPｺﾞｼｯｸE"/>
                          <a:cs typeface="Times New Roman"/>
                        </a:rPr>
                        <a:t>2</a:t>
                      </a:r>
                      <a:r>
                        <a:rPr lang="ja-JP" sz="2000" b="1" kern="100">
                          <a:latin typeface="Tw Cen MT"/>
                          <a:ea typeface="ＭＳ Ｐゴシック"/>
                          <a:cs typeface="Times New Roman"/>
                        </a:rPr>
                        <a:t>人日以上</a:t>
                      </a:r>
                      <a:endParaRPr lang="ja-JP" sz="2000" b="1" kern="10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１０１人以上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ＭＳ Ｐゴシック"/>
                          <a:ea typeface="HGPｺﾞｼｯｸE"/>
                          <a:cs typeface="Times New Roman"/>
                        </a:rPr>
                        <a:t>3</a:t>
                      </a: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人</a:t>
                      </a:r>
                      <a:r>
                        <a:rPr lang="ja-JP" sz="2000" b="1" kern="100" dirty="0" smtClean="0">
                          <a:latin typeface="Tw Cen MT"/>
                          <a:ea typeface="ＭＳ Ｐゴシック"/>
                          <a:cs typeface="Times New Roman"/>
                        </a:rPr>
                        <a:t>日</a:t>
                      </a:r>
                      <a:endParaRPr lang="en-US" altLang="ja-JP" sz="2000" b="1" kern="100" dirty="0" smtClean="0">
                        <a:latin typeface="Tw Cen MT"/>
                        <a:ea typeface="ＭＳ Ｐゴシック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 smtClean="0">
                          <a:latin typeface="Tw Cen MT"/>
                          <a:ea typeface="ＭＳ Ｐゴシック"/>
                          <a:cs typeface="Times New Roman"/>
                        </a:rPr>
                        <a:t>以上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ＭＳ Ｐゴシック"/>
                          <a:ea typeface="HGPｺﾞｼｯｸE"/>
                          <a:cs typeface="Times New Roman"/>
                        </a:rPr>
                        <a:t>2</a:t>
                      </a: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人日以上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ＭＳ Ｐゴシック"/>
                          <a:ea typeface="HGPｺﾞｼｯｸE"/>
                          <a:cs typeface="Times New Roman"/>
                        </a:rPr>
                        <a:t>3.5</a:t>
                      </a: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人日以上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ＭＳ Ｐゴシック"/>
                          <a:ea typeface="HGPｺﾞｼｯｸE"/>
                          <a:cs typeface="Times New Roman"/>
                        </a:rPr>
                        <a:t>2.5</a:t>
                      </a:r>
                      <a:r>
                        <a:rPr lang="ja-JP" sz="2000" b="1" kern="100" dirty="0">
                          <a:latin typeface="Tw Cen MT"/>
                          <a:ea typeface="ＭＳ Ｐゴシック"/>
                          <a:cs typeface="Times New Roman"/>
                        </a:rPr>
                        <a:t>人日以上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4193" marR="64193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611560" y="5301208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附則</a:t>
            </a:r>
            <a:r>
              <a:rPr lang="en-US" altLang="ja-JP" sz="1400" b="1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1</a:t>
            </a:r>
            <a:r>
              <a:rPr lang="ja-JP" altLang="en-US" sz="1400" b="1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：審査人の</a:t>
            </a:r>
            <a:r>
              <a:rPr lang="en-US" altLang="ja-JP" sz="1400" b="1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1</a:t>
            </a:r>
            <a:r>
              <a:rPr lang="ja-JP" altLang="en-US" sz="1400" b="1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人日当たりの審査費用は</a:t>
            </a:r>
            <a:r>
              <a:rPr lang="ja-JP" altLang="en-US" sz="14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、</a:t>
            </a:r>
            <a:r>
              <a:rPr lang="en-US" altLang="ja-JP" sz="14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50,000</a:t>
            </a:r>
            <a:r>
              <a:rPr lang="ja-JP" altLang="en-US" sz="14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円／人日</a:t>
            </a:r>
            <a:r>
              <a:rPr lang="ja-JP" altLang="en-US" sz="1400" b="1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（消費税除く）です。</a:t>
            </a:r>
          </a:p>
          <a:p>
            <a:r>
              <a:rPr lang="ja-JP" altLang="en-US" sz="1400" b="1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附則</a:t>
            </a:r>
            <a:r>
              <a:rPr lang="en-US" altLang="ja-JP" sz="1400" b="1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2</a:t>
            </a:r>
            <a:r>
              <a:rPr lang="ja-JP" altLang="en-US" sz="1400" b="1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：審査工数が</a:t>
            </a:r>
            <a:r>
              <a:rPr lang="en-US" altLang="ja-JP" sz="1400" b="1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2</a:t>
            </a:r>
            <a:r>
              <a:rPr lang="ja-JP" altLang="en-US" sz="1400" b="1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人日の場合の内訳は、</a:t>
            </a:r>
            <a:r>
              <a:rPr lang="ja-JP" altLang="en-US" sz="14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書類審査</a:t>
            </a:r>
            <a:r>
              <a:rPr lang="en-US" altLang="ja-JP" sz="14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0.5</a:t>
            </a:r>
            <a:r>
              <a:rPr lang="ja-JP" altLang="en-US" sz="14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人日、現地審査</a:t>
            </a:r>
            <a:r>
              <a:rPr lang="en-US" altLang="ja-JP" sz="14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1</a:t>
            </a:r>
            <a:r>
              <a:rPr lang="ja-JP" altLang="en-US" sz="14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入日、審査報告書作成等　　　　</a:t>
            </a:r>
            <a:endParaRPr lang="en-US" altLang="ja-JP" sz="1400" b="1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14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　　　</a:t>
            </a:r>
            <a:r>
              <a:rPr lang="en-US" altLang="ja-JP" sz="14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0.5</a:t>
            </a:r>
            <a:r>
              <a:rPr lang="ja-JP" altLang="en-US" sz="1400" b="1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人日です。</a:t>
            </a:r>
            <a:endParaRPr lang="ja-JP" altLang="en-US" sz="1400" b="1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9157" cy="79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11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304800"/>
            <a:ext cx="7715200" cy="81994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ja-JP" altLang="ja-JP" sz="4800" b="1" dirty="0" smtClean="0">
                <a:latin typeface="ＭＳ 明朝" pitchFamily="17" charset="-128"/>
                <a:ea typeface="ＭＳ 明朝" pitchFamily="17" charset="-128"/>
              </a:rPr>
              <a:t>認証・登録料（</a:t>
            </a:r>
            <a:r>
              <a:rPr lang="en-US" altLang="ja-JP" sz="4800" b="1" dirty="0" smtClean="0">
                <a:latin typeface="ＭＳ 明朝" pitchFamily="17" charset="-128"/>
                <a:ea typeface="ＭＳ 明朝" pitchFamily="17" charset="-128"/>
              </a:rPr>
              <a:t>2</a:t>
            </a:r>
            <a:r>
              <a:rPr lang="ja-JP" altLang="ja-JP" sz="4800" b="1" dirty="0" smtClean="0">
                <a:latin typeface="ＭＳ 明朝" pitchFamily="17" charset="-128"/>
                <a:ea typeface="ＭＳ 明朝" pitchFamily="17" charset="-128"/>
              </a:rPr>
              <a:t>年分）</a:t>
            </a:r>
            <a:endParaRPr kumimoji="1" lang="ja-JP" altLang="en-US" sz="4800" b="1" dirty="0"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14783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b="1" smtClean="0">
                <a:solidFill>
                  <a:srgbClr val="D1282E"/>
                </a:solidFill>
              </a:rPr>
              <a:pPr algn="ctr"/>
              <a:t>43</a:t>
            </a:fld>
            <a:endParaRPr lang="ja-JP" altLang="en-US" sz="1800" b="1" dirty="0">
              <a:solidFill>
                <a:srgbClr val="D1282E"/>
              </a:solidFill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645366"/>
              </p:ext>
            </p:extLst>
          </p:nvPr>
        </p:nvGraphicFramePr>
        <p:xfrm>
          <a:off x="251520" y="2060848"/>
          <a:ext cx="8640960" cy="2194560"/>
        </p:xfrm>
        <a:graphic>
          <a:graphicData uri="http://schemas.openxmlformats.org/drawingml/2006/table">
            <a:tbl>
              <a:tblPr/>
              <a:tblGrid>
                <a:gridCol w="3816424"/>
                <a:gridCol w="482453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b="1" kern="0" dirty="0">
                          <a:solidFill>
                            <a:srgbClr val="404040"/>
                          </a:solidFill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従業員数</a:t>
                      </a:r>
                      <a:r>
                        <a:rPr lang="en-US" sz="2400" b="1" kern="0" dirty="0">
                          <a:solidFill>
                            <a:srgbClr val="404040"/>
                          </a:solidFill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(</a:t>
                      </a:r>
                      <a:r>
                        <a:rPr lang="ja-JP" sz="2400" b="1" kern="0" dirty="0">
                          <a:solidFill>
                            <a:srgbClr val="404040"/>
                          </a:solidFill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構成員数</a:t>
                      </a:r>
                      <a:r>
                        <a:rPr lang="en-US" sz="2400" b="1" kern="0" dirty="0">
                          <a:solidFill>
                            <a:srgbClr val="404040"/>
                          </a:solidFill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)</a:t>
                      </a:r>
                      <a:endParaRPr lang="ja-JP" sz="24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b="1" kern="0" dirty="0">
                          <a:solidFill>
                            <a:srgbClr val="404040"/>
                          </a:solidFill>
                          <a:latin typeface="ＭＳ ゴシック" pitchFamily="49" charset="-128"/>
                          <a:ea typeface="ＭＳ ゴシック" pitchFamily="49" charset="-128"/>
                          <a:cs typeface="Times New Roman"/>
                        </a:rPr>
                        <a:t>料金</a:t>
                      </a:r>
                      <a:endParaRPr lang="ja-JP" sz="2400" b="1" kern="100" dirty="0">
                        <a:latin typeface="ＭＳ ゴシック" pitchFamily="49" charset="-128"/>
                        <a:ea typeface="ＭＳ ゴシック" pitchFamily="49" charset="-128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0" dirty="0">
                          <a:solidFill>
                            <a:srgbClr val="404040"/>
                          </a:solidFill>
                          <a:latin typeface="+mn-ea"/>
                          <a:ea typeface="+mn-ea"/>
                          <a:cs typeface="Times New Roman"/>
                        </a:rPr>
                        <a:t>１０人以下</a:t>
                      </a:r>
                      <a:endParaRPr lang="ja-JP" sz="20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400" b="1" kern="0" dirty="0">
                          <a:solidFill>
                            <a:srgbClr val="404040"/>
                          </a:solidFill>
                          <a:latin typeface="Tw Cen MT"/>
                          <a:ea typeface="ＭＳ Ｐゴシック"/>
                          <a:cs typeface="Times New Roman"/>
                        </a:rPr>
                        <a:t>　５０，０００円＋２，５００円</a:t>
                      </a:r>
                      <a:r>
                        <a:rPr lang="ja-JP" sz="2000" b="1" kern="0" dirty="0">
                          <a:solidFill>
                            <a:srgbClr val="404040"/>
                          </a:solidFill>
                          <a:latin typeface="Tw Cen MT"/>
                          <a:ea typeface="ＭＳ Ｐゴシック"/>
                          <a:cs typeface="Times New Roman"/>
                        </a:rPr>
                        <a:t>（消費税）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0" dirty="0">
                          <a:solidFill>
                            <a:srgbClr val="404040"/>
                          </a:solidFill>
                          <a:latin typeface="+mn-ea"/>
                          <a:ea typeface="+mn-ea"/>
                          <a:cs typeface="Times New Roman"/>
                        </a:rPr>
                        <a:t>１１人以上～</a:t>
                      </a:r>
                      <a:r>
                        <a:rPr lang="ja-JP" sz="2000" b="1" kern="0" dirty="0" smtClean="0">
                          <a:solidFill>
                            <a:srgbClr val="404040"/>
                          </a:solidFill>
                          <a:latin typeface="+mn-ea"/>
                          <a:ea typeface="+mn-ea"/>
                          <a:cs typeface="Times New Roman"/>
                        </a:rPr>
                        <a:t>３００人以下</a:t>
                      </a:r>
                      <a:endParaRPr lang="ja-JP" sz="20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400" b="1" kern="0" dirty="0">
                          <a:solidFill>
                            <a:srgbClr val="404040"/>
                          </a:solidFill>
                          <a:latin typeface="Tw Cen MT"/>
                          <a:ea typeface="ＭＳ Ｐゴシック"/>
                          <a:cs typeface="Times New Roman"/>
                        </a:rPr>
                        <a:t>１００，０００円＋５，０００円</a:t>
                      </a:r>
                      <a:r>
                        <a:rPr lang="ja-JP" sz="2000" b="1" kern="0" dirty="0">
                          <a:solidFill>
                            <a:srgbClr val="404040"/>
                          </a:solidFill>
                          <a:latin typeface="Tw Cen MT"/>
                          <a:ea typeface="ＭＳ Ｐゴシック"/>
                          <a:cs typeface="Times New Roman"/>
                        </a:rPr>
                        <a:t>（消費税）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0" dirty="0">
                          <a:solidFill>
                            <a:srgbClr val="404040"/>
                          </a:solidFill>
                          <a:latin typeface="+mn-ea"/>
                          <a:ea typeface="+mn-ea"/>
                          <a:cs typeface="Times New Roman"/>
                        </a:rPr>
                        <a:t>３０１人以上～５００人以下</a:t>
                      </a:r>
                      <a:endParaRPr lang="ja-JP" sz="20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400" b="1" kern="0" dirty="0">
                          <a:solidFill>
                            <a:srgbClr val="404040"/>
                          </a:solidFill>
                          <a:latin typeface="Tw Cen MT"/>
                          <a:ea typeface="ＭＳ Ｐゴシック"/>
                          <a:cs typeface="Times New Roman"/>
                        </a:rPr>
                        <a:t>１５０，０００円＋７，５００円</a:t>
                      </a:r>
                      <a:r>
                        <a:rPr lang="ja-JP" sz="2000" b="1" kern="0" dirty="0">
                          <a:solidFill>
                            <a:srgbClr val="404040"/>
                          </a:solidFill>
                          <a:latin typeface="Tw Cen MT"/>
                          <a:ea typeface="ＭＳ Ｐゴシック"/>
                          <a:cs typeface="Times New Roman"/>
                        </a:rPr>
                        <a:t>（消費税）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b="1" kern="0" dirty="0">
                          <a:solidFill>
                            <a:srgbClr val="404040"/>
                          </a:solidFill>
                          <a:latin typeface="+mn-ea"/>
                          <a:ea typeface="+mn-ea"/>
                          <a:cs typeface="Times New Roman"/>
                        </a:rPr>
                        <a:t>５０１人以上～</a:t>
                      </a:r>
                      <a:r>
                        <a:rPr lang="en-US" sz="2000" b="1" kern="0" dirty="0" smtClean="0">
                          <a:solidFill>
                            <a:srgbClr val="404040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r>
                        <a:rPr lang="ja-JP" altLang="en-US" sz="2000" b="1" kern="0" dirty="0" smtClean="0">
                          <a:solidFill>
                            <a:srgbClr val="404040"/>
                          </a:solidFill>
                          <a:latin typeface="+mn-ea"/>
                          <a:ea typeface="+mn-ea"/>
                          <a:cs typeface="Times New Roman"/>
                        </a:rPr>
                        <a:t>０００</a:t>
                      </a:r>
                      <a:r>
                        <a:rPr lang="ja-JP" sz="2000" b="1" kern="0" dirty="0" smtClean="0">
                          <a:solidFill>
                            <a:srgbClr val="404040"/>
                          </a:solidFill>
                          <a:latin typeface="+mn-ea"/>
                          <a:ea typeface="+mn-ea"/>
                          <a:cs typeface="Times New Roman"/>
                        </a:rPr>
                        <a:t>人以下</a:t>
                      </a:r>
                      <a:endParaRPr lang="ja-JP" sz="20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400" b="1" kern="0" dirty="0">
                          <a:solidFill>
                            <a:srgbClr val="404040"/>
                          </a:solidFill>
                          <a:latin typeface="Tw Cen MT"/>
                          <a:ea typeface="ＭＳ Ｐゴシック"/>
                          <a:cs typeface="Times New Roman"/>
                        </a:rPr>
                        <a:t>２００，０００円＋１０，０００円</a:t>
                      </a:r>
                      <a:r>
                        <a:rPr lang="ja-JP" sz="2000" b="1" kern="0" dirty="0">
                          <a:solidFill>
                            <a:srgbClr val="404040"/>
                          </a:solidFill>
                          <a:latin typeface="Tw Cen MT"/>
                          <a:ea typeface="ＭＳ Ｐゴシック"/>
                          <a:cs typeface="Times New Roman"/>
                        </a:rPr>
                        <a:t>（消費税）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solidFill>
                            <a:srgbClr val="404040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r>
                        <a:rPr lang="ja-JP" altLang="en-US" sz="2000" b="1" kern="0" dirty="0" smtClean="0">
                          <a:solidFill>
                            <a:srgbClr val="404040"/>
                          </a:solidFill>
                          <a:latin typeface="+mn-ea"/>
                          <a:ea typeface="+mn-ea"/>
                          <a:cs typeface="Times New Roman"/>
                        </a:rPr>
                        <a:t>００</a:t>
                      </a:r>
                      <a:r>
                        <a:rPr lang="en-US" sz="2000" b="1" kern="0" dirty="0" smtClean="0">
                          <a:solidFill>
                            <a:srgbClr val="404040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r>
                        <a:rPr lang="ja-JP" sz="2000" b="1" kern="0" dirty="0">
                          <a:solidFill>
                            <a:srgbClr val="404040"/>
                          </a:solidFill>
                          <a:latin typeface="+mn-ea"/>
                          <a:ea typeface="+mn-ea"/>
                          <a:cs typeface="Times New Roman"/>
                        </a:rPr>
                        <a:t>人以上</a:t>
                      </a:r>
                      <a:endParaRPr lang="ja-JP" sz="20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400" b="1" kern="0" dirty="0">
                          <a:solidFill>
                            <a:srgbClr val="404040"/>
                          </a:solidFill>
                          <a:latin typeface="Tw Cen MT"/>
                          <a:ea typeface="ＭＳ Ｐゴシック"/>
                          <a:cs typeface="Times New Roman"/>
                        </a:rPr>
                        <a:t>３００，０００円＋１５，０００円</a:t>
                      </a:r>
                      <a:r>
                        <a:rPr lang="ja-JP" sz="2000" b="1" kern="0" dirty="0">
                          <a:solidFill>
                            <a:srgbClr val="404040"/>
                          </a:solidFill>
                          <a:latin typeface="Tw Cen MT"/>
                          <a:ea typeface="ＭＳ Ｐゴシック"/>
                          <a:cs typeface="Times New Roman"/>
                        </a:rPr>
                        <a:t>（消費税）</a:t>
                      </a:r>
                      <a:endParaRPr lang="ja-JP" sz="2000" b="1" kern="100" dirty="0">
                        <a:latin typeface="Tw Cen MT"/>
                        <a:ea typeface="HGPｺﾞｼｯｸE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323528" y="472514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solidFill>
                  <a:srgbClr val="000000"/>
                </a:solidFill>
              </a:rPr>
              <a:t>附則</a:t>
            </a:r>
            <a:r>
              <a:rPr lang="en-US" altLang="ja-JP" b="1" dirty="0" smtClean="0">
                <a:solidFill>
                  <a:srgbClr val="000000"/>
                </a:solidFill>
              </a:rPr>
              <a:t>1</a:t>
            </a:r>
            <a:r>
              <a:rPr lang="ja-JP" altLang="en-US" b="1" dirty="0" smtClean="0">
                <a:solidFill>
                  <a:srgbClr val="000000"/>
                </a:solidFill>
              </a:rPr>
              <a:t>：従業員数には、正規職員だけでなく、</a:t>
            </a:r>
            <a:r>
              <a:rPr lang="ja-JP" altLang="en-US" b="1" dirty="0" smtClean="0">
                <a:solidFill>
                  <a:srgbClr val="FF0000"/>
                </a:solidFill>
              </a:rPr>
              <a:t>パート・アルバイト</a:t>
            </a:r>
            <a:r>
              <a:rPr lang="ja-JP" altLang="en-US" b="1" dirty="0" smtClean="0">
                <a:solidFill>
                  <a:srgbClr val="000000"/>
                </a:solidFill>
              </a:rPr>
              <a:t>等も含まれます。また、常勤の</a:t>
            </a:r>
            <a:r>
              <a:rPr lang="ja-JP" altLang="en-US" b="1" dirty="0" smtClean="0">
                <a:solidFill>
                  <a:srgbClr val="FF0000"/>
                </a:solidFill>
              </a:rPr>
              <a:t>役員</a:t>
            </a:r>
            <a:r>
              <a:rPr lang="ja-JP" altLang="en-US" b="1" dirty="0" smtClean="0">
                <a:solidFill>
                  <a:srgbClr val="000000"/>
                </a:solidFill>
              </a:rPr>
              <a:t>も含まれます。</a:t>
            </a:r>
          </a:p>
          <a:p>
            <a:r>
              <a:rPr lang="ja-JP" altLang="en-US" b="1" dirty="0" smtClean="0">
                <a:solidFill>
                  <a:srgbClr val="000000"/>
                </a:solidFill>
              </a:rPr>
              <a:t>附則</a:t>
            </a:r>
            <a:r>
              <a:rPr lang="en-US" altLang="ja-JP" b="1" dirty="0" smtClean="0">
                <a:solidFill>
                  <a:srgbClr val="000000"/>
                </a:solidFill>
              </a:rPr>
              <a:t>2</a:t>
            </a:r>
            <a:r>
              <a:rPr lang="ja-JP" altLang="en-US" b="1" dirty="0" smtClean="0">
                <a:solidFill>
                  <a:srgbClr val="000000"/>
                </a:solidFill>
              </a:rPr>
              <a:t>：複数枚の認証・筆録証をご希望の場合は、２枚目以降、１枚に付き</a:t>
            </a:r>
            <a:endParaRPr lang="en-US" altLang="ja-JP" b="1" dirty="0" smtClean="0">
              <a:solidFill>
                <a:srgbClr val="000000"/>
              </a:solidFill>
            </a:endParaRPr>
          </a:p>
          <a:p>
            <a:r>
              <a:rPr lang="ja-JP" altLang="en-US" b="1" dirty="0" smtClean="0">
                <a:solidFill>
                  <a:srgbClr val="000000"/>
                </a:solidFill>
              </a:rPr>
              <a:t>５</a:t>
            </a:r>
            <a:r>
              <a:rPr lang="en-US" altLang="ja-JP" b="1" dirty="0" smtClean="0">
                <a:solidFill>
                  <a:srgbClr val="000000"/>
                </a:solidFill>
              </a:rPr>
              <a:t>,</a:t>
            </a:r>
            <a:r>
              <a:rPr lang="ja-JP" altLang="en-US" b="1" dirty="0" smtClean="0">
                <a:solidFill>
                  <a:srgbClr val="000000"/>
                </a:solidFill>
              </a:rPr>
              <a:t>０００円＋２５０円　（消費税）を納付して下さい。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9157" cy="79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44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2511" y="37840"/>
            <a:ext cx="7917717" cy="72686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ja-JP" altLang="en-US" sz="3200" dirty="0" smtClean="0"/>
              <a:t>認証・登録</a:t>
            </a:r>
            <a:r>
              <a:rPr kumimoji="1" lang="ja-JP" altLang="en-US" sz="3200" dirty="0" smtClean="0"/>
              <a:t>費用の合計</a:t>
            </a:r>
            <a:r>
              <a:rPr kumimoji="1"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（</a:t>
            </a:r>
            <a:r>
              <a:rPr kumimoji="1" lang="en-US" altLang="ja-JP" sz="3200" dirty="0" smtClean="0">
                <a:latin typeface="ＭＳ ゴシック" pitchFamily="49" charset="-128"/>
                <a:ea typeface="ＭＳ ゴシック" pitchFamily="49" charset="-128"/>
              </a:rPr>
              <a:t>11</a:t>
            </a:r>
            <a:r>
              <a:rPr kumimoji="1"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～</a:t>
            </a:r>
            <a:r>
              <a:rPr kumimoji="1" lang="en-US" altLang="ja-JP" sz="3200" dirty="0" smtClean="0">
                <a:latin typeface="ＭＳ ゴシック" pitchFamily="49" charset="-128"/>
                <a:ea typeface="ＭＳ ゴシック" pitchFamily="49" charset="-128"/>
              </a:rPr>
              <a:t>30</a:t>
            </a:r>
            <a:r>
              <a:rPr kumimoji="1" lang="ja-JP" altLang="en-US" sz="3200" dirty="0" smtClean="0">
                <a:latin typeface="ＭＳ ゴシック" pitchFamily="49" charset="-128"/>
                <a:ea typeface="ＭＳ ゴシック" pitchFamily="49" charset="-128"/>
              </a:rPr>
              <a:t>人の例</a:t>
            </a:r>
            <a:r>
              <a:rPr kumimoji="1" lang="ja-JP" altLang="en-US" sz="3200" dirty="0" smtClean="0"/>
              <a:t>）</a:t>
            </a:r>
            <a:endParaRPr kumimoji="1" lang="ja-JP" altLang="en-US" sz="3200" dirty="0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>
          <a:xfrm>
            <a:off x="8423919" y="6421266"/>
            <a:ext cx="720081" cy="429700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b="1" smtClean="0">
                <a:solidFill>
                  <a:srgbClr val="D1282E"/>
                </a:solidFill>
              </a:rPr>
              <a:pPr algn="ctr"/>
              <a:t>44</a:t>
            </a:fld>
            <a:endParaRPr lang="ja-JP" altLang="en-US" sz="1800" b="1" dirty="0">
              <a:solidFill>
                <a:srgbClr val="D1282E"/>
              </a:solidFill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541901" y="808453"/>
          <a:ext cx="8136906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8"/>
                <a:gridCol w="2472276"/>
                <a:gridCol w="2712302"/>
              </a:tblGrid>
              <a:tr h="36000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項目</a:t>
                      </a: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条件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金額（千円）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コンサルタント費用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標準</a:t>
                      </a:r>
                      <a:r>
                        <a:rPr kumimoji="1" lang="en-US" altLang="ja-JP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～</a:t>
                      </a:r>
                      <a:r>
                        <a:rPr kumimoji="1" lang="en-US" altLang="ja-JP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5</a:t>
                      </a:r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回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120</a:t>
                      </a:r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～</a:t>
                      </a:r>
                      <a:r>
                        <a:rPr kumimoji="1" lang="en-US" altLang="ja-JP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150</a:t>
                      </a:r>
                      <a:endParaRPr kumimoji="1" lang="ja-JP" altLang="en-US" sz="2000" b="1" dirty="0" smtClean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審査費用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30</a:t>
                      </a:r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人以下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100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認証・登録費用</a:t>
                      </a: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11</a:t>
                      </a:r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～</a:t>
                      </a:r>
                      <a:r>
                        <a:rPr kumimoji="1" lang="en-US" altLang="ja-JP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300</a:t>
                      </a:r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人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100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合計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30</a:t>
                      </a:r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人以下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350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" name="下矢印 7"/>
          <p:cNvSpPr/>
          <p:nvPr/>
        </p:nvSpPr>
        <p:spPr>
          <a:xfrm>
            <a:off x="4427984" y="2780928"/>
            <a:ext cx="295646" cy="504056"/>
          </a:xfrm>
          <a:prstGeom prst="downArrow">
            <a:avLst>
              <a:gd name="adj1" fmla="val 50000"/>
              <a:gd name="adj2" fmla="val 75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32040" y="2852936"/>
            <a:ext cx="25202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1</a:t>
            </a:r>
            <a:r>
              <a:rPr lang="ja-JP" altLang="en-US" b="1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年後　初回中間審査</a:t>
            </a:r>
            <a:endParaRPr lang="ja-JP" altLang="en-US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539552" y="3356992"/>
          <a:ext cx="8136903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2301"/>
                <a:gridCol w="2712301"/>
                <a:gridCol w="2712301"/>
              </a:tblGrid>
              <a:tr h="39600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項目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条件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金額（千円）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審査費用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30</a:t>
                      </a:r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人以下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100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下矢印 10"/>
          <p:cNvSpPr/>
          <p:nvPr/>
        </p:nvSpPr>
        <p:spPr>
          <a:xfrm>
            <a:off x="4427984" y="4149080"/>
            <a:ext cx="288032" cy="504056"/>
          </a:xfrm>
          <a:prstGeom prst="downArrow">
            <a:avLst>
              <a:gd name="adj1" fmla="val 50000"/>
              <a:gd name="adj2" fmla="val 64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60032" y="4221088"/>
            <a:ext cx="25202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2</a:t>
            </a:r>
            <a:r>
              <a:rPr lang="ja-JP" altLang="en-US" b="1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年後　更新審査</a:t>
            </a:r>
            <a:endParaRPr lang="ja-JP" altLang="en-US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539552" y="4725144"/>
          <a:ext cx="8064897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/>
                <a:gridCol w="2688299"/>
                <a:gridCol w="268829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項目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条件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金額（千円）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審査費用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30</a:t>
                      </a:r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人以下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10O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認証・登録費用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11</a:t>
                      </a:r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～</a:t>
                      </a:r>
                      <a:r>
                        <a:rPr kumimoji="1" lang="en-US" altLang="ja-JP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300</a:t>
                      </a:r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人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100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合計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30</a:t>
                      </a:r>
                      <a:r>
                        <a:rPr kumimoji="1" lang="ja-JP" altLang="en-US" sz="2000" b="1" dirty="0" smtClean="0">
                          <a:latin typeface="ＭＳ ゴシック" pitchFamily="49" charset="-128"/>
                          <a:ea typeface="ＭＳ ゴシック" pitchFamily="49" charset="-128"/>
                        </a:rPr>
                        <a:t>人以下</a:t>
                      </a:r>
                      <a:endParaRPr kumimoji="1" lang="ja-JP" altLang="en-US" sz="2000" b="1" dirty="0"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200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9157" cy="79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34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5" name="AutoShape 21"/>
          <p:cNvCxnSpPr>
            <a:cxnSpLocks noChangeShapeType="1"/>
          </p:cNvCxnSpPr>
          <p:nvPr/>
        </p:nvCxnSpPr>
        <p:spPr bwMode="auto">
          <a:xfrm>
            <a:off x="6660232" y="1844824"/>
            <a:ext cx="0" cy="3448050"/>
          </a:xfrm>
          <a:prstGeom prst="straightConnector1">
            <a:avLst/>
          </a:prstGeom>
          <a:noFill/>
          <a:ln w="63500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1038" name="AutoShape 14"/>
          <p:cNvCxnSpPr>
            <a:cxnSpLocks noChangeShapeType="1"/>
          </p:cNvCxnSpPr>
          <p:nvPr/>
        </p:nvCxnSpPr>
        <p:spPr bwMode="auto">
          <a:xfrm rot="5400000">
            <a:off x="432334" y="4041068"/>
            <a:ext cx="4391694" cy="794"/>
          </a:xfrm>
          <a:prstGeom prst="straightConnector1">
            <a:avLst/>
          </a:prstGeom>
          <a:noFill/>
          <a:ln w="63500">
            <a:solidFill>
              <a:srgbClr val="0070C0"/>
            </a:solidFill>
            <a:round/>
            <a:headEnd/>
            <a:tailEnd type="triangle" w="med" len="med"/>
          </a:ln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304800"/>
            <a:ext cx="7787208" cy="81994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ja-JP" altLang="en-US" dirty="0" smtClean="0"/>
              <a:t>コンサルタント支援手順</a:t>
            </a:r>
            <a:endParaRPr kumimoji="1" lang="ja-JP" altLang="en-US" dirty="0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493217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b="1" smtClean="0">
                <a:solidFill>
                  <a:srgbClr val="D1282E"/>
                </a:solidFill>
              </a:rPr>
              <a:pPr algn="ctr"/>
              <a:t>45</a:t>
            </a:fld>
            <a:endParaRPr lang="ja-JP" altLang="en-US" sz="1800" b="1" dirty="0">
              <a:solidFill>
                <a:srgbClr val="D1282E"/>
              </a:solidFill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539552" y="5644877"/>
            <a:ext cx="4142854" cy="376412"/>
          </a:xfrm>
          <a:prstGeom prst="hexagon">
            <a:avLst>
              <a:gd name="adj" fmla="val 28835"/>
              <a:gd name="vf" fmla="val 11547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審査人による審査受審</a:t>
            </a:r>
            <a:endParaRPr lang="ja-JP" altLang="en-US" sz="1600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539552" y="1482452"/>
            <a:ext cx="4142854" cy="352425"/>
          </a:xfrm>
          <a:prstGeom prst="hexagon">
            <a:avLst>
              <a:gd name="adj" fmla="val 23380"/>
              <a:gd name="vf" fmla="val 115470"/>
            </a:avLst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srgbClr val="FFFFFF"/>
                </a:solidFill>
                <a:latin typeface="ＭＳ Ｐゴシック" pitchFamily="50" charset="-128"/>
                <a:cs typeface="ＭＳ Ｐゴシック" pitchFamily="50" charset="-128"/>
              </a:rPr>
              <a:t>事業者の認証・登録への取組決定</a:t>
            </a:r>
            <a:endParaRPr lang="ja-JP" altLang="en-US" sz="1600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17997" y="1917489"/>
            <a:ext cx="4142854" cy="318170"/>
          </a:xfrm>
          <a:prstGeom prst="hexagon">
            <a:avLst>
              <a:gd name="adj" fmla="val 28835"/>
              <a:gd name="vf" fmla="val 11547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取組対象組織・活動の明確化</a:t>
            </a:r>
            <a:endParaRPr lang="ja-JP" altLang="en-US" sz="1600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539552" y="2276872"/>
            <a:ext cx="4142854" cy="288032"/>
          </a:xfrm>
          <a:prstGeom prst="hexagon">
            <a:avLst>
              <a:gd name="adj" fmla="val 28835"/>
              <a:gd name="vf" fmla="val 11547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実施体制の構築</a:t>
            </a:r>
            <a:endParaRPr lang="ja-JP" altLang="en-US" sz="160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539552" y="2630214"/>
            <a:ext cx="4142854" cy="294730"/>
          </a:xfrm>
          <a:prstGeom prst="hexagon">
            <a:avLst>
              <a:gd name="adj" fmla="val 28835"/>
              <a:gd name="vf" fmla="val 11547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環境への負荷の自己チェックの実施</a:t>
            </a:r>
            <a:endParaRPr lang="ja-JP" altLang="en-US" sz="1600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539552" y="2996952"/>
            <a:ext cx="4142854" cy="288032"/>
          </a:xfrm>
          <a:prstGeom prst="hexagon">
            <a:avLst>
              <a:gd name="adj" fmla="val 28835"/>
              <a:gd name="vf" fmla="val 11547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環境への取組の自己チェックの実施</a:t>
            </a:r>
            <a:endParaRPr lang="ja-JP" altLang="en-US" sz="160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539552" y="3349352"/>
            <a:ext cx="4142854" cy="295672"/>
          </a:xfrm>
          <a:prstGeom prst="hexagon">
            <a:avLst>
              <a:gd name="adj" fmla="val 28835"/>
              <a:gd name="vf" fmla="val 11547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環境方針の策定（</a:t>
            </a:r>
            <a:r>
              <a:rPr lang="en-US" altLang="ja-JP" sz="1600" b="1" smtClean="0">
                <a:solidFill>
                  <a:srgbClr val="FF0000"/>
                </a:solidFill>
                <a:latin typeface="ＭＳ Ｐゴシック" pitchFamily="50" charset="-128"/>
                <a:cs typeface="ＭＳ Ｐゴシック" pitchFamily="50" charset="-128"/>
              </a:rPr>
              <a:t>Plan</a:t>
            </a:r>
            <a:r>
              <a:rPr lang="ja-JP" altLang="en-US" sz="1600" b="1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）</a:t>
            </a:r>
            <a:endParaRPr lang="ja-JP" altLang="en-US" sz="160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539552" y="3717032"/>
            <a:ext cx="4142854" cy="288032"/>
          </a:xfrm>
          <a:prstGeom prst="hexagon">
            <a:avLst>
              <a:gd name="adj" fmla="val 28835"/>
              <a:gd name="vf" fmla="val 11547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環境目標及び環境活動計画の策定</a:t>
            </a:r>
            <a:endParaRPr lang="ja-JP" altLang="en-US" sz="1600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539552" y="4077072"/>
            <a:ext cx="4142854" cy="360040"/>
          </a:xfrm>
          <a:prstGeom prst="hexagon">
            <a:avLst>
              <a:gd name="adj" fmla="val 28835"/>
              <a:gd name="vf" fmla="val 11547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計画の実施（</a:t>
            </a:r>
            <a:r>
              <a:rPr lang="en-US" altLang="ja-JP" sz="1600" b="1" dirty="0" smtClean="0">
                <a:solidFill>
                  <a:srgbClr val="FF0000"/>
                </a:solidFill>
                <a:latin typeface="ＭＳ Ｐゴシック" pitchFamily="50" charset="-128"/>
                <a:cs typeface="ＭＳ Ｐゴシック" pitchFamily="50" charset="-128"/>
              </a:rPr>
              <a:t>Do</a:t>
            </a:r>
            <a:r>
              <a:rPr lang="ja-JP" altLang="en-US" sz="1600" b="1" dirty="0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）</a:t>
            </a:r>
            <a:endParaRPr lang="ja-JP" altLang="en-US" sz="1600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539552" y="4463776"/>
            <a:ext cx="4142854" cy="333375"/>
          </a:xfrm>
          <a:prstGeom prst="hexagon">
            <a:avLst>
              <a:gd name="adj" fmla="val 28835"/>
              <a:gd name="vf" fmla="val 11547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取組状況の確認及び評価（</a:t>
            </a:r>
            <a:r>
              <a:rPr lang="en-US" altLang="ja-JP" sz="1600" b="1" smtClean="0">
                <a:solidFill>
                  <a:srgbClr val="FF0000"/>
                </a:solidFill>
                <a:latin typeface="ＭＳ Ｐゴシック" pitchFamily="50" charset="-128"/>
                <a:cs typeface="ＭＳ Ｐゴシック" pitchFamily="50" charset="-128"/>
              </a:rPr>
              <a:t>Check</a:t>
            </a:r>
            <a:r>
              <a:rPr lang="ja-JP" altLang="en-US" sz="1600" b="1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）</a:t>
            </a:r>
            <a:endParaRPr lang="ja-JP" altLang="en-US" sz="160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539552" y="4869160"/>
            <a:ext cx="4142854" cy="360040"/>
          </a:xfrm>
          <a:prstGeom prst="hexagon">
            <a:avLst>
              <a:gd name="adj" fmla="val 28835"/>
              <a:gd name="vf" fmla="val 11547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全体の評価と見直し（</a:t>
            </a:r>
            <a:r>
              <a:rPr lang="en-US" altLang="ja-JP" sz="1600" b="1" dirty="0" smtClean="0">
                <a:solidFill>
                  <a:srgbClr val="FF0000"/>
                </a:solidFill>
                <a:latin typeface="ＭＳ Ｐゴシック" pitchFamily="50" charset="-128"/>
                <a:cs typeface="ＭＳ Ｐゴシック" pitchFamily="50" charset="-128"/>
              </a:rPr>
              <a:t>Act</a:t>
            </a:r>
            <a:r>
              <a:rPr lang="ja-JP" altLang="en-US" sz="1600" b="1" dirty="0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）</a:t>
            </a:r>
            <a:endParaRPr lang="ja-JP" altLang="en-US" sz="1600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539552" y="5301208"/>
            <a:ext cx="4142854" cy="360039"/>
          </a:xfrm>
          <a:prstGeom prst="hexagon">
            <a:avLst>
              <a:gd name="adj" fmla="val 28835"/>
              <a:gd name="vf" fmla="val 11547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環境活動レポートの作成と公表</a:t>
            </a:r>
            <a:endParaRPr lang="ja-JP" altLang="en-US" sz="1600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4682406" y="1958702"/>
            <a:ext cx="4066058" cy="561975"/>
          </a:xfrm>
          <a:prstGeom prst="hexagon">
            <a:avLst>
              <a:gd name="adj" fmla="val 12368"/>
              <a:gd name="vf" fmla="val 115470"/>
            </a:avLst>
          </a:prstGeom>
          <a:solidFill>
            <a:srgbClr val="FFFFFF"/>
          </a:solidFill>
          <a:ln w="1270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solidFill>
                  <a:srgbClr val="FF0000"/>
                </a:solidFill>
                <a:latin typeface="ＭＳ Ｐゴシック" pitchFamily="50" charset="-128"/>
                <a:cs typeface="ＭＳ Ｐゴシック" pitchFamily="50" charset="-128"/>
              </a:rPr>
              <a:t>1st</a:t>
            </a:r>
            <a:r>
              <a:rPr lang="ja-JP" altLang="en-US" sz="1600" b="1" dirty="0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　基礎教育とキーマンへの　</a:t>
            </a:r>
            <a:endParaRPr lang="en-US" altLang="ja-JP" sz="1600" b="1" dirty="0" smtClean="0">
              <a:solidFill>
                <a:srgbClr val="000000"/>
              </a:solidFill>
              <a:latin typeface="ＭＳ Ｐゴシック" pitchFamily="50" charset="-128"/>
              <a:cs typeface="ＭＳ Ｐゴシック" pitchFamily="50" charset="-128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　　　詳細解説</a:t>
            </a:r>
            <a:endParaRPr lang="ja-JP" altLang="en-US" sz="1600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4682406" y="1482452"/>
            <a:ext cx="4066058" cy="352425"/>
          </a:xfrm>
          <a:prstGeom prst="hexagon">
            <a:avLst>
              <a:gd name="adj" fmla="val 19722"/>
              <a:gd name="vf" fmla="val 115470"/>
            </a:avLst>
          </a:prstGeom>
          <a:solidFill>
            <a:srgbClr val="FFFFFF"/>
          </a:solidFill>
          <a:ln w="12700">
            <a:solidFill>
              <a:srgbClr val="F79646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コンサルティングが必要な場合の要点</a:t>
            </a:r>
            <a:endParaRPr lang="ja-JP" altLang="en-US" sz="1400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4682406" y="2644502"/>
            <a:ext cx="4066058" cy="571500"/>
          </a:xfrm>
          <a:prstGeom prst="hexagon">
            <a:avLst>
              <a:gd name="adj" fmla="val 12162"/>
              <a:gd name="vf" fmla="val 115470"/>
            </a:avLst>
          </a:prstGeom>
          <a:solidFill>
            <a:srgbClr val="FFFFFF"/>
          </a:solidFill>
          <a:ln w="1270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solidFill>
                  <a:srgbClr val="FF0000"/>
                </a:solidFill>
                <a:latin typeface="ＭＳ Ｐゴシック" pitchFamily="50" charset="-128"/>
                <a:cs typeface="ＭＳ Ｐゴシック" pitchFamily="50" charset="-128"/>
              </a:rPr>
              <a:t>2nd</a:t>
            </a:r>
            <a:r>
              <a:rPr lang="ja-JP" altLang="en-US" sz="1600" b="1" dirty="0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　現場の環境負荷と取組の</a:t>
            </a:r>
            <a:endParaRPr lang="en-US" altLang="ja-JP" sz="1600" b="1" dirty="0" smtClean="0">
              <a:solidFill>
                <a:srgbClr val="000000"/>
              </a:solidFill>
              <a:latin typeface="ＭＳ Ｐゴシック" pitchFamily="50" charset="-128"/>
              <a:cs typeface="ＭＳ Ｐゴシック" pitchFamily="50" charset="-128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　　　現状把握支援</a:t>
            </a:r>
            <a:endParaRPr lang="ja-JP" altLang="en-US" sz="1600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4682406" y="3349352"/>
            <a:ext cx="4066058" cy="981075"/>
          </a:xfrm>
          <a:prstGeom prst="hexagon">
            <a:avLst>
              <a:gd name="adj" fmla="val 7085"/>
              <a:gd name="vf" fmla="val 115470"/>
            </a:avLst>
          </a:prstGeom>
          <a:solidFill>
            <a:srgbClr val="FFFFFF"/>
          </a:solidFill>
          <a:ln w="1270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solidFill>
                  <a:srgbClr val="FF0000"/>
                </a:solidFill>
                <a:latin typeface="ＭＳ Ｐゴシック" pitchFamily="50" charset="-128"/>
                <a:cs typeface="ＭＳ Ｐゴシック" pitchFamily="50" charset="-128"/>
              </a:rPr>
              <a:t>3rd</a:t>
            </a:r>
            <a:r>
              <a:rPr lang="ja-JP" altLang="en-US" sz="1600" b="1" dirty="0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　活動の実態評価支援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　　　環境方針作成支援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　　　環境法令の適用支援</a:t>
            </a:r>
            <a:endParaRPr lang="ja-JP" altLang="en-US" sz="1600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43" name="AutoShape 19"/>
          <p:cNvSpPr>
            <a:spLocks noChangeArrowheads="1"/>
          </p:cNvSpPr>
          <p:nvPr/>
        </p:nvSpPr>
        <p:spPr bwMode="auto">
          <a:xfrm>
            <a:off x="4716016" y="5330073"/>
            <a:ext cx="3971134" cy="381409"/>
          </a:xfrm>
          <a:prstGeom prst="hexagon">
            <a:avLst>
              <a:gd name="adj" fmla="val 25163"/>
              <a:gd name="vf" fmla="val 115470"/>
            </a:avLst>
          </a:prstGeom>
          <a:solidFill>
            <a:srgbClr val="FFFFFF"/>
          </a:solidFill>
          <a:ln w="1270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solidFill>
                  <a:srgbClr val="FF0000"/>
                </a:solidFill>
                <a:latin typeface="ＭＳ Ｐゴシック" pitchFamily="50" charset="-128"/>
                <a:cs typeface="ＭＳ Ｐゴシック" pitchFamily="50" charset="-128"/>
              </a:rPr>
              <a:t>5th</a:t>
            </a:r>
            <a:r>
              <a:rPr lang="ja-JP" altLang="en-US" sz="1600" b="1" dirty="0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　環境活動レポート作成支援　　　　　　</a:t>
            </a:r>
            <a:endParaRPr lang="ja-JP" altLang="en-US" sz="1600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auto">
          <a:xfrm>
            <a:off x="4682406" y="4463777"/>
            <a:ext cx="4066058" cy="619125"/>
          </a:xfrm>
          <a:prstGeom prst="hexagon">
            <a:avLst>
              <a:gd name="adj" fmla="val 11226"/>
              <a:gd name="vf" fmla="val 115470"/>
            </a:avLst>
          </a:prstGeom>
          <a:solidFill>
            <a:srgbClr val="FFFFFF"/>
          </a:solidFill>
          <a:ln w="12700">
            <a:solidFill>
              <a:srgbClr val="C0504D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solidFill>
                  <a:srgbClr val="FF0000"/>
                </a:solidFill>
                <a:latin typeface="ＭＳ Ｐゴシック" pitchFamily="50" charset="-128"/>
                <a:cs typeface="ＭＳ Ｐゴシック" pitchFamily="50" charset="-128"/>
              </a:rPr>
              <a:t>4th</a:t>
            </a:r>
            <a:r>
              <a:rPr lang="ja-JP" altLang="en-US" sz="1600" b="1" dirty="0" smtClean="0">
                <a:solidFill>
                  <a:srgbClr val="FF0000"/>
                </a:solidFill>
                <a:latin typeface="ＭＳ Ｐゴシック" pitchFamily="50" charset="-128"/>
                <a:cs typeface="ＭＳ Ｐゴシック" pitchFamily="50" charset="-128"/>
              </a:rPr>
              <a:t>　</a:t>
            </a:r>
            <a:r>
              <a:rPr lang="ja-JP" altLang="en-US" sz="1600" b="1" dirty="0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社員教育及びパフォーマン</a:t>
            </a:r>
            <a:endParaRPr lang="en-US" altLang="ja-JP" sz="1600" b="1" dirty="0" smtClean="0">
              <a:solidFill>
                <a:srgbClr val="000000"/>
              </a:solidFill>
              <a:latin typeface="ＭＳ Ｐゴシック" pitchFamily="50" charset="-128"/>
              <a:cs typeface="ＭＳ Ｐゴシック" pitchFamily="50" charset="-128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srgbClr val="000000"/>
                </a:solidFill>
                <a:latin typeface="ＭＳ Ｐゴシック" pitchFamily="50" charset="-128"/>
                <a:cs typeface="ＭＳ Ｐゴシック" pitchFamily="50" charset="-128"/>
              </a:rPr>
              <a:t>　　　ス実績集計支援</a:t>
            </a:r>
            <a:endParaRPr lang="ja-JP" altLang="en-US" sz="1600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46" name="AutoShape 22"/>
          <p:cNvSpPr>
            <a:spLocks noChangeArrowheads="1"/>
          </p:cNvSpPr>
          <p:nvPr/>
        </p:nvSpPr>
        <p:spPr bwMode="auto">
          <a:xfrm>
            <a:off x="539552" y="6237312"/>
            <a:ext cx="4142854" cy="313160"/>
          </a:xfrm>
          <a:prstGeom prst="hexagon">
            <a:avLst>
              <a:gd name="adj" fmla="val 28835"/>
              <a:gd name="vf" fmla="val 11547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srgbClr val="0070C0"/>
                </a:solidFill>
                <a:latin typeface="ＭＳ Ｐゴシック" pitchFamily="50" charset="-128"/>
                <a:cs typeface="ＭＳ Ｐゴシック" pitchFamily="50" charset="-128"/>
              </a:rPr>
              <a:t>認証登録証受領</a:t>
            </a:r>
            <a:endParaRPr lang="ja-JP" altLang="en-US" sz="1600" dirty="0" smtClean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9157" cy="79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0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6905" y="104168"/>
            <a:ext cx="6173407" cy="72008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ja-JP" altLang="en-US" dirty="0" smtClean="0"/>
              <a:t>認証・登録の手順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388423" y="6488325"/>
            <a:ext cx="648073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b="1" smtClean="0">
                <a:solidFill>
                  <a:srgbClr val="D1282E"/>
                </a:solidFill>
              </a:rPr>
              <a:pPr algn="ctr"/>
              <a:t>46</a:t>
            </a:fld>
            <a:endParaRPr lang="ja-JP" altLang="en-US" sz="1800" b="1" dirty="0">
              <a:solidFill>
                <a:srgbClr val="D1282E"/>
              </a:solidFill>
            </a:endParaRP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2912481427"/>
              </p:ext>
            </p:extLst>
          </p:nvPr>
        </p:nvGraphicFramePr>
        <p:xfrm>
          <a:off x="431032" y="1052736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99157" cy="79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33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4048" y="188640"/>
            <a:ext cx="3960440" cy="141277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ja-JP" altLang="en-US" sz="4000" dirty="0" smtClean="0"/>
              <a:t>コアクション</a:t>
            </a:r>
            <a:r>
              <a:rPr kumimoji="1" lang="en-US" altLang="ja-JP" sz="4000" dirty="0" smtClean="0"/>
              <a:t>21</a:t>
            </a:r>
            <a:br>
              <a:rPr kumimoji="1" lang="en-US" altLang="ja-JP" sz="4000" dirty="0" smtClean="0"/>
            </a:br>
            <a:r>
              <a:rPr kumimoji="1" lang="ja-JP" altLang="en-US" sz="4000" dirty="0" smtClean="0"/>
              <a:t>認証・登録証</a:t>
            </a:r>
            <a:endParaRPr kumimoji="1" lang="ja-JP" altLang="en-US" sz="4000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>
          <a:xfrm>
            <a:off x="8316416" y="6453336"/>
            <a:ext cx="648072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b="1" smtClean="0">
                <a:solidFill>
                  <a:srgbClr val="D1282E"/>
                </a:solidFill>
              </a:rPr>
              <a:pPr algn="ctr"/>
              <a:t>47</a:t>
            </a:fld>
            <a:endParaRPr lang="ja-JP" altLang="en-US" sz="1800" b="1" dirty="0">
              <a:solidFill>
                <a:srgbClr val="D1282E"/>
              </a:solidFill>
            </a:endParaRPr>
          </a:p>
        </p:txBody>
      </p:sp>
      <p:pic>
        <p:nvPicPr>
          <p:cNvPr id="1028" name="Picture 4" descr="認証・登録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3192" cy="685800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475656" y="2996952"/>
            <a:ext cx="2736304" cy="36933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47664" y="2492897"/>
            <a:ext cx="504056" cy="2880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5" y="1700808"/>
            <a:ext cx="2664296" cy="228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://www.oocities.com/tenniscafe/pagemill_resources/pdcacyc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149080"/>
            <a:ext cx="2664296" cy="261349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395535" cy="3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66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7624" y="304800"/>
            <a:ext cx="7499176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ja-JP" altLang="en-US" sz="6000" dirty="0" smtClean="0"/>
              <a:t>環境経営システム</a:t>
            </a:r>
            <a:endParaRPr kumimoji="1" lang="ja-JP" altLang="en-US" sz="6000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8480467" y="6381328"/>
            <a:ext cx="647826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b="1" smtClean="0">
                <a:solidFill>
                  <a:srgbClr val="D1282E"/>
                </a:solidFill>
              </a:rPr>
              <a:pPr algn="ctr"/>
              <a:t>48</a:t>
            </a:fld>
            <a:endParaRPr lang="ja-JP" altLang="en-US" sz="1800" b="1" dirty="0">
              <a:solidFill>
                <a:srgbClr val="D1282E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331640" y="1628800"/>
            <a:ext cx="6984776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4800" b="1" dirty="0" smtClean="0">
                <a:solidFill>
                  <a:srgbClr val="FFFFFF"/>
                </a:solidFill>
              </a:rPr>
              <a:t>同じ季節が巡りくることの大切さ・・・・・</a:t>
            </a:r>
            <a:endParaRPr lang="en-US" altLang="ja-JP" sz="4800" b="1" dirty="0" smtClean="0">
              <a:solidFill>
                <a:srgbClr val="FFFF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5610" y="5459963"/>
            <a:ext cx="770485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FFFFFF"/>
                </a:solidFill>
                <a:latin typeface="HG明朝E" pitchFamily="17" charset="-128"/>
                <a:ea typeface="HG明朝E" pitchFamily="17" charset="-128"/>
              </a:rPr>
              <a:t>エコアクション</a:t>
            </a:r>
            <a:r>
              <a:rPr lang="en-US" altLang="ja-JP" sz="2800" b="1" dirty="0" smtClean="0">
                <a:solidFill>
                  <a:srgbClr val="FFFFFF"/>
                </a:solidFill>
                <a:latin typeface="HG明朝E" pitchFamily="17" charset="-128"/>
                <a:ea typeface="HG明朝E" pitchFamily="17" charset="-128"/>
              </a:rPr>
              <a:t>21</a:t>
            </a:r>
            <a:r>
              <a:rPr lang="ja-JP" altLang="en-US" sz="2800" b="1" dirty="0" smtClean="0">
                <a:solidFill>
                  <a:srgbClr val="FFFFFF"/>
                </a:solidFill>
                <a:latin typeface="HG明朝E" pitchFamily="17" charset="-128"/>
                <a:ea typeface="HG明朝E" pitchFamily="17" charset="-128"/>
              </a:rPr>
              <a:t>をよろしくお願い致します。</a:t>
            </a:r>
            <a:endParaRPr lang="en-US" altLang="ja-JP" sz="2800" b="1" dirty="0" smtClean="0">
              <a:solidFill>
                <a:srgbClr val="FFFFFF"/>
              </a:solidFill>
              <a:latin typeface="HG明朝E" pitchFamily="17" charset="-128"/>
              <a:ea typeface="HG明朝E" pitchFamily="17" charset="-128"/>
            </a:endParaRPr>
          </a:p>
          <a:p>
            <a:r>
              <a:rPr lang="ja-JP" altLang="en-US" sz="2800" b="1" dirty="0" smtClean="0">
                <a:solidFill>
                  <a:srgbClr val="FFFFFF"/>
                </a:solidFill>
                <a:latin typeface="HG明朝E" pitchFamily="17" charset="-128"/>
                <a:ea typeface="HG明朝E" pitchFamily="17" charset="-128"/>
              </a:rPr>
              <a:t>　　　　　　　　　　　　　　　　鈴木　一</a:t>
            </a:r>
            <a:endParaRPr lang="en-US" altLang="ja-JP" sz="2800" b="1" dirty="0" smtClean="0">
              <a:solidFill>
                <a:srgbClr val="FFFFFF"/>
              </a:solidFill>
              <a:latin typeface="HG明朝E" pitchFamily="17" charset="-128"/>
              <a:ea typeface="HG明朝E" pitchFamily="17" charset="-128"/>
            </a:endParaRPr>
          </a:p>
          <a:p>
            <a:r>
              <a:rPr lang="ja-JP" altLang="en-US" sz="2800" b="1" dirty="0" smtClean="0">
                <a:solidFill>
                  <a:srgbClr val="FFFFFF"/>
                </a:solidFill>
                <a:latin typeface="HG明朝E" pitchFamily="17" charset="-128"/>
                <a:ea typeface="HG明朝E" pitchFamily="17" charset="-128"/>
              </a:rPr>
              <a:t>　　　　　　　　　　　　　　　　青木　敏春</a:t>
            </a:r>
            <a:endParaRPr lang="ja-JP" altLang="en-US" sz="2800" b="1" dirty="0">
              <a:solidFill>
                <a:srgbClr val="FFFFFF"/>
              </a:solidFill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7347" cy="90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1215" y="1555507"/>
            <a:ext cx="71287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80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円/楕円 31"/>
          <p:cNvSpPr/>
          <p:nvPr/>
        </p:nvSpPr>
        <p:spPr>
          <a:xfrm>
            <a:off x="6516216" y="3140968"/>
            <a:ext cx="2016224" cy="201622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43808" y="1340768"/>
            <a:ext cx="216024" cy="475252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4896544" cy="60300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  <a:t>EA21</a:t>
            </a: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構築</a:t>
            </a: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手順</a:t>
            </a:r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2" name="スライド番号プレースホルダ 51"/>
          <p:cNvSpPr>
            <a:spLocks noGrp="1"/>
          </p:cNvSpPr>
          <p:nvPr>
            <p:ph type="sldNum" sz="quarter" idx="12"/>
          </p:nvPr>
        </p:nvSpPr>
        <p:spPr>
          <a:xfrm>
            <a:off x="8739950" y="6453336"/>
            <a:ext cx="404050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smtClean="0">
                <a:solidFill>
                  <a:srgbClr val="D1282E"/>
                </a:solidFill>
              </a:rPr>
              <a:pPr algn="ctr"/>
              <a:t>5</a:t>
            </a:fld>
            <a:endParaRPr lang="ja-JP" altLang="en-US" sz="1800" dirty="0">
              <a:solidFill>
                <a:srgbClr val="D1282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3608" y="980728"/>
            <a:ext cx="4030817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FFFF"/>
                </a:solidFill>
              </a:rPr>
              <a:t>ＥＡ</a:t>
            </a:r>
            <a:r>
              <a:rPr lang="en-US" altLang="ja-JP" sz="2400" b="1" dirty="0">
                <a:solidFill>
                  <a:srgbClr val="FFFFFF"/>
                </a:solidFill>
              </a:rPr>
              <a:t>21</a:t>
            </a:r>
            <a:r>
              <a:rPr lang="ja-JP" altLang="en-US" sz="2400" b="1" dirty="0">
                <a:solidFill>
                  <a:srgbClr val="FFFFFF"/>
                </a:solidFill>
              </a:rPr>
              <a:t>に取り組むことを決定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3608" y="2492896"/>
            <a:ext cx="40324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0000"/>
                </a:solidFill>
              </a:rPr>
              <a:t>環境への負荷の自己チェックの実施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56190" y="3007503"/>
            <a:ext cx="40324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0000"/>
                </a:solidFill>
              </a:rPr>
              <a:t>環境への取組の自己チェックの実施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3608" y="3501008"/>
            <a:ext cx="403244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FFFF"/>
                </a:solidFill>
              </a:rPr>
              <a:t>環境方針の作成</a:t>
            </a:r>
            <a:r>
              <a:rPr lang="ja-JP" altLang="en-US" sz="1400" b="1" dirty="0">
                <a:solidFill>
                  <a:srgbClr val="FFFFFF"/>
                </a:solidFill>
              </a:rPr>
              <a:t>（Ｐｌａｎ）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43608" y="4005064"/>
            <a:ext cx="403081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FFFF"/>
                </a:solidFill>
              </a:rPr>
              <a:t>環境目標及び活動計画の策定（</a:t>
            </a:r>
            <a:r>
              <a:rPr lang="ja-JP" altLang="en-US" sz="1200" b="1" dirty="0">
                <a:solidFill>
                  <a:srgbClr val="FFFFFF"/>
                </a:solidFill>
              </a:rPr>
              <a:t>Ｐｌａｎ）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43608" y="5013176"/>
            <a:ext cx="403244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FFFF"/>
                </a:solidFill>
              </a:rPr>
              <a:t>取組状況の確認･評価　</a:t>
            </a:r>
            <a:r>
              <a:rPr lang="ja-JP" altLang="en-US" sz="1400" b="1" dirty="0">
                <a:solidFill>
                  <a:srgbClr val="FFFFFF"/>
                </a:solidFill>
              </a:rPr>
              <a:t>（Ｃｈｅｃｋ）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43608" y="5517232"/>
            <a:ext cx="403244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FFFF"/>
                </a:solidFill>
              </a:rPr>
              <a:t>全体の評価と見直し　</a:t>
            </a:r>
            <a:r>
              <a:rPr lang="ja-JP" altLang="en-US" sz="1400" b="1" dirty="0">
                <a:solidFill>
                  <a:srgbClr val="FFFFFF"/>
                </a:solidFill>
              </a:rPr>
              <a:t>（Ａｃｔ）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1977" y="1533154"/>
            <a:ext cx="40324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0000"/>
                </a:solidFill>
              </a:rPr>
              <a:t>実施体制の検討・決定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43608" y="1988840"/>
            <a:ext cx="403244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0000"/>
                </a:solidFill>
              </a:rPr>
              <a:t>環境への負荷の把握・評価項目の検討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043608" y="4509120"/>
            <a:ext cx="403244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FFFFFF"/>
                </a:solidFill>
              </a:rPr>
              <a:t>計画の実施　</a:t>
            </a:r>
            <a:r>
              <a:rPr lang="ja-JP" altLang="en-US" sz="1400" b="1" dirty="0">
                <a:solidFill>
                  <a:srgbClr val="FFFFFF"/>
                </a:solidFill>
              </a:rPr>
              <a:t>（Ｄｏ）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1043608" y="6093296"/>
            <a:ext cx="40324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000000"/>
                </a:solidFill>
              </a:rPr>
              <a:t>環境活動レポートの作成と公表</a:t>
            </a:r>
          </a:p>
        </p:txBody>
      </p:sp>
      <p:sp>
        <p:nvSpPr>
          <p:cNvPr id="19" name="角丸四角形吹き出し 18"/>
          <p:cNvSpPr/>
          <p:nvPr/>
        </p:nvSpPr>
        <p:spPr>
          <a:xfrm>
            <a:off x="6012160" y="980728"/>
            <a:ext cx="2980852" cy="720080"/>
          </a:xfrm>
          <a:prstGeom prst="wedgeRoundRectCallout">
            <a:avLst>
              <a:gd name="adj1" fmla="val -78618"/>
              <a:gd name="adj2" fmla="val -2649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rgbClr val="000000"/>
                </a:solidFill>
              </a:rPr>
              <a:t>代表者（経営者）が、組織全体で取組むことを決定する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5652120" y="5301208"/>
            <a:ext cx="172034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0000"/>
                </a:solidFill>
              </a:rPr>
              <a:t>最低３ケ月運用</a:t>
            </a:r>
          </a:p>
        </p:txBody>
      </p:sp>
      <p:sp>
        <p:nvSpPr>
          <p:cNvPr id="21" name="円形吹き出し 20"/>
          <p:cNvSpPr/>
          <p:nvPr/>
        </p:nvSpPr>
        <p:spPr>
          <a:xfrm>
            <a:off x="6211024" y="1816264"/>
            <a:ext cx="2736304" cy="720080"/>
          </a:xfrm>
          <a:prstGeom prst="wedgeEllipseCallout">
            <a:avLst>
              <a:gd name="adj1" fmla="val -76843"/>
              <a:gd name="adj2" fmla="val 4103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000000"/>
                </a:solidFill>
              </a:rPr>
              <a:t>初期環境調査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23" name="右中かっこ 22"/>
          <p:cNvSpPr/>
          <p:nvPr/>
        </p:nvSpPr>
        <p:spPr>
          <a:xfrm>
            <a:off x="5220072" y="4581128"/>
            <a:ext cx="360040" cy="1656184"/>
          </a:xfrm>
          <a:prstGeom prst="rightBrac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24" name="右中かっこ 23"/>
          <p:cNvSpPr/>
          <p:nvPr/>
        </p:nvSpPr>
        <p:spPr>
          <a:xfrm>
            <a:off x="5508104" y="1183000"/>
            <a:ext cx="648072" cy="309634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" name="右中かっこ 24"/>
          <p:cNvSpPr/>
          <p:nvPr/>
        </p:nvSpPr>
        <p:spPr>
          <a:xfrm>
            <a:off x="5148064" y="1628800"/>
            <a:ext cx="360040" cy="1656184"/>
          </a:xfrm>
          <a:prstGeom prst="rightBrac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228184" y="2564904"/>
            <a:ext cx="18002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000000"/>
                </a:solidFill>
              </a:rPr>
              <a:t>約３ケ月で構築</a:t>
            </a:r>
            <a:endParaRPr lang="ja-JP" altLang="en-US" dirty="0">
              <a:solidFill>
                <a:srgbClr val="000000"/>
              </a:solidFill>
            </a:endParaRPr>
          </a:p>
        </p:txBody>
      </p:sp>
      <p:cxnSp>
        <p:nvCxnSpPr>
          <p:cNvPr id="28" name="カギ線コネクタ 27"/>
          <p:cNvCxnSpPr>
            <a:stCxn id="12" idx="1"/>
            <a:endCxn id="9" idx="1"/>
          </p:cNvCxnSpPr>
          <p:nvPr/>
        </p:nvCxnSpPr>
        <p:spPr>
          <a:xfrm rot="10800000">
            <a:off x="1043608" y="3685674"/>
            <a:ext cx="1588" cy="2016224"/>
          </a:xfrm>
          <a:prstGeom prst="bentConnector3">
            <a:avLst>
              <a:gd name="adj1" fmla="val 3061569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323528" y="3933056"/>
            <a:ext cx="43204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継続的改善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724128" y="6021288"/>
            <a:ext cx="93610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FFFF"/>
                </a:solidFill>
              </a:rPr>
              <a:t>審査</a:t>
            </a:r>
          </a:p>
        </p:txBody>
      </p:sp>
      <p:sp>
        <p:nvSpPr>
          <p:cNvPr id="40" name="右矢印 39"/>
          <p:cNvSpPr/>
          <p:nvPr/>
        </p:nvSpPr>
        <p:spPr>
          <a:xfrm>
            <a:off x="6660232" y="6237312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624861" y="6015002"/>
            <a:ext cx="13681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FFFF"/>
                </a:solidFill>
              </a:rPr>
              <a:t>認証・登録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679437" y="5919585"/>
            <a:ext cx="945423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000000"/>
                </a:solidFill>
                <a:latin typeface="ＭＳ Ｐゴシック"/>
              </a:rPr>
              <a:t>約３カ月</a:t>
            </a:r>
          </a:p>
        </p:txBody>
      </p:sp>
      <p:cxnSp>
        <p:nvCxnSpPr>
          <p:cNvPr id="44" name="直線矢印コネクタ 43"/>
          <p:cNvCxnSpPr/>
          <p:nvPr/>
        </p:nvCxnSpPr>
        <p:spPr>
          <a:xfrm rot="5400000" flipH="1" flipV="1">
            <a:off x="6732240" y="3356992"/>
            <a:ext cx="144016" cy="14401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rot="16200000" flipH="1">
            <a:off x="8208404" y="3465004"/>
            <a:ext cx="216024" cy="14401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rot="16200000" flipV="1">
            <a:off x="6732240" y="4797152"/>
            <a:ext cx="144016" cy="14401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rot="5400000">
            <a:off x="8100392" y="4797152"/>
            <a:ext cx="216024" cy="21602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図表 30"/>
          <p:cNvGraphicFramePr/>
          <p:nvPr>
            <p:extLst>
              <p:ext uri="{D42A27DB-BD31-4B8C-83A1-F6EECF244321}">
                <p14:modId xmlns:p14="http://schemas.microsoft.com/office/powerpoint/2010/main" val="4006864493"/>
              </p:ext>
            </p:extLst>
          </p:nvPr>
        </p:nvGraphicFramePr>
        <p:xfrm>
          <a:off x="6084168" y="2996952"/>
          <a:ext cx="288032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6" name="図形 75"/>
          <p:cNvCxnSpPr>
            <a:stCxn id="14" idx="1"/>
          </p:cNvCxnSpPr>
          <p:nvPr/>
        </p:nvCxnSpPr>
        <p:spPr>
          <a:xfrm rot="10800000" flipV="1">
            <a:off x="683569" y="1717820"/>
            <a:ext cx="358409" cy="1927204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>
            <a:stCxn id="15" idx="1"/>
          </p:cNvCxnSpPr>
          <p:nvPr/>
        </p:nvCxnSpPr>
        <p:spPr>
          <a:xfrm flipH="1">
            <a:off x="682580" y="2158117"/>
            <a:ext cx="361028" cy="18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rot="10800000" flipV="1">
            <a:off x="680434" y="2686515"/>
            <a:ext cx="361028" cy="3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 rot="10800000" flipV="1">
            <a:off x="701277" y="3179371"/>
            <a:ext cx="361028" cy="3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799157" cy="79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3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２．</a:t>
            </a:r>
            <a:r>
              <a:rPr kumimoji="1" lang="en-US" altLang="ja-JP" sz="60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EA21</a:t>
            </a:r>
            <a:r>
              <a:rPr lang="ja-JP" altLang="en-US" sz="60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認証・登録手順</a:t>
            </a:r>
            <a:endParaRPr kumimoji="1" lang="ja-JP" altLang="en-US" sz="60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14400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1800" b="1" smtClean="0">
                <a:solidFill>
                  <a:srgbClr val="D1282E"/>
                </a:solidFill>
              </a:rPr>
              <a:pPr algn="ctr"/>
              <a:t>6</a:t>
            </a:fld>
            <a:endParaRPr lang="ja-JP" altLang="en-US" sz="1800" b="1" dirty="0">
              <a:solidFill>
                <a:srgbClr val="D1282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403648" y="2780928"/>
            <a:ext cx="635244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 smtClean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手続きの手順</a:t>
            </a:r>
            <a:endParaRPr lang="en-US" altLang="ja-JP" sz="4800" dirty="0" smtClean="0">
              <a:solidFill>
                <a:srgbClr val="00B0F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4000" dirty="0" smtClean="0">
                <a:latin typeface="HGP創英角ﾎﾟｯﾌﾟ体" pitchFamily="50" charset="-128"/>
                <a:ea typeface="HGP創英角ﾎﾟｯﾌﾟ体" pitchFamily="50" charset="-128"/>
              </a:rPr>
              <a:t>　①．取組み事業者</a:t>
            </a:r>
            <a:endParaRPr lang="en-US" altLang="ja-JP" sz="40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4000" dirty="0" smtClean="0">
                <a:latin typeface="HGP創英角ﾎﾟｯﾌﾟ体" pitchFamily="50" charset="-128"/>
                <a:ea typeface="HGP創英角ﾎﾟｯﾌﾟ体" pitchFamily="50" charset="-128"/>
              </a:rPr>
              <a:t>　②．地域事務局</a:t>
            </a:r>
            <a:endParaRPr lang="en-US" altLang="ja-JP" sz="40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4000" dirty="0" smtClean="0">
                <a:latin typeface="HGP創英角ﾎﾟｯﾌﾟ体" pitchFamily="50" charset="-128"/>
                <a:ea typeface="HGP創英角ﾎﾟｯﾌﾟ体" pitchFamily="50" charset="-128"/>
              </a:rPr>
              <a:t>　③．審査人</a:t>
            </a:r>
            <a:endParaRPr lang="en-US" altLang="ja-JP" sz="40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4000" dirty="0" smtClean="0">
                <a:latin typeface="HGP創英角ﾎﾟｯﾌﾟ体" pitchFamily="50" charset="-128"/>
                <a:ea typeface="HGP創英角ﾎﾟｯﾌﾟ体" pitchFamily="50" charset="-128"/>
              </a:rPr>
              <a:t>　④．中央事務局</a:t>
            </a:r>
            <a:endParaRPr lang="ja-JP" altLang="en-US" sz="4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33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右矢印 71"/>
          <p:cNvSpPr/>
          <p:nvPr/>
        </p:nvSpPr>
        <p:spPr>
          <a:xfrm rot="20647706">
            <a:off x="4715937" y="2654198"/>
            <a:ext cx="2829683" cy="504056"/>
          </a:xfrm>
          <a:prstGeom prst="rightArrow">
            <a:avLst>
              <a:gd name="adj1" fmla="val 70440"/>
              <a:gd name="adj2" fmla="val 6788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FFFF"/>
                </a:solidFill>
              </a:rPr>
              <a:t>⑧審査結果の報告</a:t>
            </a: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7452320" y="332656"/>
            <a:ext cx="1371600" cy="63367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021434" y="1772816"/>
            <a:ext cx="766589" cy="23042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square" lIns="74295" tIns="8890" rIns="74295" bIns="8890" numCol="1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審査人</a:t>
            </a:r>
            <a:endParaRPr lang="ja-JP" altLang="en-US" sz="3200" dirty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7740352" y="4365104"/>
            <a:ext cx="936104" cy="216024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b="1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中央事務局</a:t>
            </a:r>
            <a:endParaRPr lang="ja-JP" altLang="en-US" sz="3200" dirty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7524328" y="404664"/>
            <a:ext cx="1224136" cy="2016224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eaVert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b="1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地域事務局</a:t>
            </a:r>
            <a:endParaRPr lang="en-US" altLang="ja-JP" sz="2800" b="1" dirty="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【</a:t>
            </a:r>
            <a:r>
              <a:rPr lang="ja-JP" altLang="en-US" sz="1200" b="1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環境ネットやまがた</a:t>
            </a:r>
            <a:r>
              <a:rPr lang="en-US" altLang="ja-JP" sz="1200" b="1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】</a:t>
            </a:r>
            <a:endParaRPr lang="ja-JP" altLang="en-US" sz="1200" dirty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179512" y="476672"/>
            <a:ext cx="936104" cy="619268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eaVert" wrap="square" lIns="74295" tIns="8890" rIns="74295" bIns="8890" numCol="1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取組み事業者及び受審事業者</a:t>
            </a:r>
            <a:endParaRPr lang="ja-JP" altLang="en-US" sz="3200" dirty="0">
              <a:solidFill>
                <a:srgbClr val="000000"/>
              </a:solidFill>
              <a:cs typeface="ＭＳ Ｐゴシック" pitchFamily="50" charset="-128"/>
            </a:endParaRPr>
          </a:p>
        </p:txBody>
      </p:sp>
      <p:sp>
        <p:nvSpPr>
          <p:cNvPr id="65" name="V 字形矢印 64"/>
          <p:cNvSpPr/>
          <p:nvPr/>
        </p:nvSpPr>
        <p:spPr>
          <a:xfrm>
            <a:off x="1259632" y="548680"/>
            <a:ext cx="6192688" cy="576064"/>
          </a:xfrm>
          <a:prstGeom prst="notchedRightArrow">
            <a:avLst>
              <a:gd name="adj1" fmla="val 67885"/>
              <a:gd name="adj2" fmla="val 81299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FFFF"/>
                </a:solidFill>
              </a:rPr>
              <a:t>①審査の申込み</a:t>
            </a:r>
            <a:r>
              <a:rPr lang="en-US" altLang="ja-JP" sz="1400" b="1" dirty="0">
                <a:solidFill>
                  <a:srgbClr val="FFFFFF"/>
                </a:solidFill>
              </a:rPr>
              <a:t>【</a:t>
            </a:r>
            <a:r>
              <a:rPr lang="ja-JP" altLang="en-US" sz="1400" b="1" dirty="0">
                <a:solidFill>
                  <a:srgbClr val="FFFFFF"/>
                </a:solidFill>
              </a:rPr>
              <a:t>登録審査申込書</a:t>
            </a:r>
            <a:r>
              <a:rPr lang="en-US" altLang="ja-JP" sz="1400" b="1" dirty="0">
                <a:solidFill>
                  <a:srgbClr val="FFFFFF"/>
                </a:solidFill>
              </a:rPr>
              <a:t>,</a:t>
            </a:r>
            <a:r>
              <a:rPr lang="ja-JP" altLang="en-US" sz="1400" b="1" dirty="0">
                <a:solidFill>
                  <a:srgbClr val="FFFFFF"/>
                </a:solidFill>
              </a:rPr>
              <a:t>環境活動レポート</a:t>
            </a:r>
            <a:r>
              <a:rPr lang="en-US" altLang="ja-JP" sz="1400" b="1" dirty="0">
                <a:solidFill>
                  <a:srgbClr val="FFFFFF"/>
                </a:solidFill>
              </a:rPr>
              <a:t>】</a:t>
            </a:r>
            <a:r>
              <a:rPr lang="ja-JP" altLang="en-US" sz="1400" b="1" dirty="0">
                <a:solidFill>
                  <a:srgbClr val="000000"/>
                </a:solidFill>
              </a:rPr>
              <a:t>　</a:t>
            </a:r>
          </a:p>
        </p:txBody>
      </p:sp>
      <p:sp>
        <p:nvSpPr>
          <p:cNvPr id="67" name="左矢印 66"/>
          <p:cNvSpPr/>
          <p:nvPr/>
        </p:nvSpPr>
        <p:spPr>
          <a:xfrm>
            <a:off x="1187624" y="1124744"/>
            <a:ext cx="6264696" cy="432048"/>
          </a:xfrm>
          <a:prstGeom prst="leftArrow">
            <a:avLst>
              <a:gd name="adj1" fmla="val 75549"/>
              <a:gd name="adj2" fmla="val 103656"/>
            </a:avLst>
          </a:prstGeom>
          <a:solidFill>
            <a:srgbClr val="0070C0"/>
          </a:solidFill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FFFF"/>
                </a:solidFill>
              </a:rPr>
              <a:t>②審査人の通知</a:t>
            </a:r>
          </a:p>
        </p:txBody>
      </p:sp>
      <p:sp>
        <p:nvSpPr>
          <p:cNvPr id="68" name="左矢印 67"/>
          <p:cNvSpPr/>
          <p:nvPr/>
        </p:nvSpPr>
        <p:spPr>
          <a:xfrm>
            <a:off x="4788024" y="1772816"/>
            <a:ext cx="2664296" cy="504056"/>
          </a:xfrm>
          <a:prstGeom prst="leftArrow">
            <a:avLst>
              <a:gd name="adj1" fmla="val 60220"/>
              <a:gd name="adj2" fmla="val 79064"/>
            </a:avLst>
          </a:prstGeom>
          <a:solidFill>
            <a:srgbClr val="0070C0"/>
          </a:solidFill>
        </p:spPr>
        <p:style>
          <a:lnRef idx="2">
            <a:schemeClr val="accent4"/>
          </a:lnRef>
          <a:fillRef idx="1003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FFFF"/>
                </a:solidFill>
              </a:rPr>
              <a:t>③審査人の選任</a:t>
            </a:r>
          </a:p>
        </p:txBody>
      </p:sp>
      <p:sp>
        <p:nvSpPr>
          <p:cNvPr id="69" name="右矢印 68"/>
          <p:cNvSpPr/>
          <p:nvPr/>
        </p:nvSpPr>
        <p:spPr>
          <a:xfrm>
            <a:off x="1187624" y="2420888"/>
            <a:ext cx="2808312" cy="504056"/>
          </a:xfrm>
          <a:prstGeom prst="rightArrow">
            <a:avLst>
              <a:gd name="adj1" fmla="val 83019"/>
              <a:gd name="adj2" fmla="val 67885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FFFF"/>
                </a:solidFill>
              </a:rPr>
              <a:t>⑤必要書類の送付</a:t>
            </a:r>
          </a:p>
        </p:txBody>
      </p:sp>
      <p:sp>
        <p:nvSpPr>
          <p:cNvPr id="70" name="左矢印 69"/>
          <p:cNvSpPr/>
          <p:nvPr/>
        </p:nvSpPr>
        <p:spPr>
          <a:xfrm>
            <a:off x="1115616" y="2996952"/>
            <a:ext cx="2880320" cy="504056"/>
          </a:xfrm>
          <a:prstGeom prst="leftArrow">
            <a:avLst>
              <a:gd name="adj1" fmla="val 65330"/>
              <a:gd name="adj2" fmla="val 7906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FFFF"/>
                </a:solidFill>
              </a:rPr>
              <a:t>⑥審査の実施</a:t>
            </a:r>
          </a:p>
        </p:txBody>
      </p:sp>
      <p:sp>
        <p:nvSpPr>
          <p:cNvPr id="71" name="右矢印 70"/>
          <p:cNvSpPr/>
          <p:nvPr/>
        </p:nvSpPr>
        <p:spPr>
          <a:xfrm>
            <a:off x="1187624" y="3645024"/>
            <a:ext cx="2808312" cy="504056"/>
          </a:xfrm>
          <a:prstGeom prst="rightArrow">
            <a:avLst>
              <a:gd name="adj1" fmla="val 65330"/>
              <a:gd name="adj2" fmla="val 67885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FFFF"/>
                </a:solidFill>
              </a:rPr>
              <a:t>⑦審査料の振り込み</a:t>
            </a:r>
          </a:p>
        </p:txBody>
      </p:sp>
      <p:sp>
        <p:nvSpPr>
          <p:cNvPr id="73" name="左矢印 72"/>
          <p:cNvSpPr/>
          <p:nvPr/>
        </p:nvSpPr>
        <p:spPr>
          <a:xfrm>
            <a:off x="1115616" y="4437112"/>
            <a:ext cx="6336704" cy="504056"/>
          </a:xfrm>
          <a:prstGeom prst="leftArrow">
            <a:avLst>
              <a:gd name="adj1" fmla="val 65331"/>
              <a:gd name="adj2" fmla="val 93436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FFFF"/>
                </a:solidFill>
              </a:rPr>
              <a:t>⑩判定結果の通知</a:t>
            </a:r>
          </a:p>
        </p:txBody>
      </p:sp>
      <p:sp>
        <p:nvSpPr>
          <p:cNvPr id="74" name="右矢印 73"/>
          <p:cNvSpPr/>
          <p:nvPr/>
        </p:nvSpPr>
        <p:spPr>
          <a:xfrm>
            <a:off x="1155098" y="4946826"/>
            <a:ext cx="6297222" cy="504056"/>
          </a:xfrm>
          <a:prstGeom prst="rightArrow">
            <a:avLst>
              <a:gd name="adj1" fmla="val 70440"/>
              <a:gd name="adj2" fmla="val 67885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FFFF"/>
                </a:solidFill>
              </a:rPr>
              <a:t>⑪認証・登録料の納付</a:t>
            </a:r>
          </a:p>
        </p:txBody>
      </p:sp>
      <p:sp>
        <p:nvSpPr>
          <p:cNvPr id="76" name="右矢印 75"/>
          <p:cNvSpPr/>
          <p:nvPr/>
        </p:nvSpPr>
        <p:spPr>
          <a:xfrm>
            <a:off x="6948264" y="5445224"/>
            <a:ext cx="504056" cy="504056"/>
          </a:xfrm>
          <a:prstGeom prst="rightArrow">
            <a:avLst>
              <a:gd name="adj1" fmla="val 70440"/>
              <a:gd name="adj2" fmla="val 6788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 dirty="0">
              <a:solidFill>
                <a:srgbClr val="FFFFFF"/>
              </a:solidFill>
            </a:endParaRPr>
          </a:p>
        </p:txBody>
      </p:sp>
      <p:sp>
        <p:nvSpPr>
          <p:cNvPr id="77" name="左矢印 76"/>
          <p:cNvSpPr/>
          <p:nvPr/>
        </p:nvSpPr>
        <p:spPr>
          <a:xfrm>
            <a:off x="1187624" y="5445224"/>
            <a:ext cx="5904656" cy="504056"/>
          </a:xfrm>
          <a:prstGeom prst="leftArrow">
            <a:avLst>
              <a:gd name="adj1" fmla="val 70440"/>
              <a:gd name="adj2" fmla="val 7906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FFFF"/>
                </a:solidFill>
              </a:rPr>
              <a:t>⑫認証・登録契約の締結</a:t>
            </a:r>
          </a:p>
        </p:txBody>
      </p:sp>
      <p:sp>
        <p:nvSpPr>
          <p:cNvPr id="78" name="左矢印 77"/>
          <p:cNvSpPr/>
          <p:nvPr/>
        </p:nvSpPr>
        <p:spPr>
          <a:xfrm>
            <a:off x="1115616" y="5949280"/>
            <a:ext cx="6315494" cy="504056"/>
          </a:xfrm>
          <a:prstGeom prst="leftArrow">
            <a:avLst>
              <a:gd name="adj1" fmla="val 70440"/>
              <a:gd name="adj2" fmla="val 79064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FFFF"/>
                </a:solidFill>
              </a:rPr>
              <a:t>⑬認証・登録証の送付</a:t>
            </a:r>
            <a:r>
              <a:rPr lang="en-US" altLang="ja-JP" sz="1400" b="1" dirty="0">
                <a:solidFill>
                  <a:srgbClr val="FFFF00"/>
                </a:solidFill>
              </a:rPr>
              <a:t>【</a:t>
            </a:r>
            <a:r>
              <a:rPr lang="ja-JP" altLang="en-US" sz="1400" b="1" dirty="0">
                <a:solidFill>
                  <a:srgbClr val="FFFF00"/>
                </a:solidFill>
              </a:rPr>
              <a:t>ロゴマーク使用承認</a:t>
            </a:r>
            <a:r>
              <a:rPr lang="en-US" altLang="ja-JP" sz="1400" b="1" dirty="0">
                <a:solidFill>
                  <a:srgbClr val="FFFF00"/>
                </a:solidFill>
              </a:rPr>
              <a:t>】</a:t>
            </a:r>
            <a:endParaRPr lang="ja-JP" altLang="en-US" sz="1400" b="1" dirty="0">
              <a:solidFill>
                <a:srgbClr val="FFFF00"/>
              </a:solidFill>
            </a:endParaRPr>
          </a:p>
        </p:txBody>
      </p:sp>
      <p:sp>
        <p:nvSpPr>
          <p:cNvPr id="79" name="下矢印 78"/>
          <p:cNvSpPr/>
          <p:nvPr/>
        </p:nvSpPr>
        <p:spPr>
          <a:xfrm>
            <a:off x="8172400" y="2472744"/>
            <a:ext cx="432048" cy="1867436"/>
          </a:xfrm>
          <a:prstGeom prst="downArrow">
            <a:avLst>
              <a:gd name="adj1" fmla="val 67885"/>
              <a:gd name="adj2" fmla="val 73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</a:rPr>
              <a:t>⑨判定結果の報告</a:t>
            </a:r>
          </a:p>
        </p:txBody>
      </p:sp>
      <p:sp>
        <p:nvSpPr>
          <p:cNvPr id="80" name="上矢印 79"/>
          <p:cNvSpPr/>
          <p:nvPr/>
        </p:nvSpPr>
        <p:spPr>
          <a:xfrm>
            <a:off x="7740352" y="2446986"/>
            <a:ext cx="504056" cy="1893194"/>
          </a:xfrm>
          <a:prstGeom prst="upArrow">
            <a:avLst>
              <a:gd name="adj1" fmla="val 6533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rPr>
              <a:t>⑭</a:t>
            </a:r>
            <a:r>
              <a:rPr lang="zh-TW" altLang="en-US" sz="1400" b="1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rPr>
              <a:t>認証登録料送付</a:t>
            </a: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115616" y="342900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0000"/>
                </a:solidFill>
              </a:rPr>
              <a:t>【</a:t>
            </a:r>
            <a:r>
              <a:rPr lang="ja-JP" altLang="en-US" sz="1400" b="1" dirty="0">
                <a:solidFill>
                  <a:srgbClr val="000000"/>
                </a:solidFill>
              </a:rPr>
              <a:t>書類審査様式</a:t>
            </a:r>
            <a:r>
              <a:rPr lang="en-US" altLang="ja-JP" sz="1400" b="1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4</a:t>
            </a:r>
            <a:r>
              <a:rPr lang="ja-JP" altLang="en-US" sz="1400" b="1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1400" b="1" dirty="0">
                <a:solidFill>
                  <a:srgbClr val="000000"/>
                </a:solidFill>
              </a:rPr>
              <a:t>現地審査様式</a:t>
            </a:r>
            <a:r>
              <a:rPr lang="en-US" altLang="ja-JP" sz="1400" b="1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6</a:t>
            </a:r>
            <a:r>
              <a:rPr lang="en-US" altLang="ja-JP" sz="1400" b="1" dirty="0">
                <a:solidFill>
                  <a:srgbClr val="000000"/>
                </a:solidFill>
              </a:rPr>
              <a:t>】</a:t>
            </a:r>
            <a:endParaRPr lang="ja-JP" altLang="en-US" sz="1400" b="1" dirty="0">
              <a:solidFill>
                <a:srgbClr val="000000"/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 rot="20619829">
            <a:off x="4884476" y="3079595"/>
            <a:ext cx="2469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</a:rPr>
              <a:t>【</a:t>
            </a:r>
            <a:r>
              <a:rPr lang="ja-JP" altLang="en-US" sz="1400" dirty="0">
                <a:solidFill>
                  <a:srgbClr val="000000"/>
                </a:solidFill>
              </a:rPr>
              <a:t>様式</a:t>
            </a:r>
            <a:r>
              <a:rPr lang="en-US" altLang="ja-JP" sz="1400" dirty="0">
                <a:solidFill>
                  <a:srgbClr val="000000"/>
                </a:solidFill>
              </a:rPr>
              <a:t>1,</a:t>
            </a:r>
            <a:r>
              <a:rPr lang="en-US" altLang="ja-JP" sz="1400" dirty="0">
                <a:solidFill>
                  <a:srgbClr val="000000"/>
                </a:solidFill>
                <a:latin typeface="ＭＳ Ｐゴシック"/>
              </a:rPr>
              <a:t>2, 3,4,5,6,7,8,9</a:t>
            </a:r>
            <a:r>
              <a:rPr lang="en-US" altLang="ja-JP" sz="1400" dirty="0">
                <a:solidFill>
                  <a:srgbClr val="000000"/>
                </a:solidFill>
              </a:rPr>
              <a:t>】</a:t>
            </a:r>
            <a:r>
              <a:rPr lang="ja-JP" altLang="en-US" sz="1400" dirty="0">
                <a:solidFill>
                  <a:srgbClr val="000000"/>
                </a:solidFill>
              </a:rPr>
              <a:t>＋書類</a:t>
            </a:r>
          </a:p>
        </p:txBody>
      </p:sp>
      <p:sp>
        <p:nvSpPr>
          <p:cNvPr id="83" name="タイトル 82"/>
          <p:cNvSpPr>
            <a:spLocks noGrp="1"/>
          </p:cNvSpPr>
          <p:nvPr>
            <p:ph type="title"/>
          </p:nvPr>
        </p:nvSpPr>
        <p:spPr>
          <a:xfrm>
            <a:off x="1259632" y="26260"/>
            <a:ext cx="5976664" cy="5795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ja-JP" altLang="ja-JP" sz="2800" dirty="0" smtClean="0">
                <a:latin typeface="HGP創英角ﾎﾟｯﾌﾟ体" pitchFamily="50" charset="-128"/>
                <a:ea typeface="HGP創英角ﾎﾟｯﾌﾟ体" pitchFamily="50" charset="-128"/>
              </a:rPr>
              <a:t>エコアクション</a:t>
            </a:r>
            <a:r>
              <a:rPr lang="en-US" altLang="ja-JP" sz="2800" dirty="0" smtClean="0">
                <a:latin typeface="HGP創英角ﾎﾟｯﾌﾟ体" pitchFamily="50" charset="-128"/>
                <a:ea typeface="HGP創英角ﾎﾟｯﾌﾟ体" pitchFamily="50" charset="-128"/>
              </a:rPr>
              <a:t>21</a:t>
            </a:r>
            <a:r>
              <a:rPr lang="ja-JP" altLang="ja-JP" sz="2800" dirty="0" smtClean="0">
                <a:latin typeface="HGP創英角ﾎﾟｯﾌﾟ体" pitchFamily="50" charset="-128"/>
                <a:ea typeface="HGP創英角ﾎﾟｯﾌﾟ体" pitchFamily="50" charset="-128"/>
              </a:rPr>
              <a:t>認証</a:t>
            </a:r>
            <a:r>
              <a:rPr lang="ja-JP" altLang="en-US" sz="2800" dirty="0" smtClean="0">
                <a:latin typeface="HGP創英角ﾎﾟｯﾌﾟ体" pitchFamily="50" charset="-128"/>
                <a:ea typeface="HGP創英角ﾎﾟｯﾌﾟ体" pitchFamily="50" charset="-128"/>
              </a:rPr>
              <a:t>・</a:t>
            </a:r>
            <a:r>
              <a:rPr lang="ja-JP" altLang="ja-JP" sz="2800" dirty="0" smtClean="0">
                <a:latin typeface="HGP創英角ﾎﾟｯﾌﾟ体" pitchFamily="50" charset="-128"/>
                <a:ea typeface="HGP創英角ﾎﾟｯﾌﾟ体" pitchFamily="50" charset="-128"/>
              </a:rPr>
              <a:t>登録の手順</a:t>
            </a:r>
            <a:endParaRPr kumimoji="1" lang="ja-JP" altLang="en-US" sz="28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>
          <a:xfrm>
            <a:off x="8748464" y="6453336"/>
            <a:ext cx="395536" cy="365125"/>
          </a:xfrm>
        </p:spPr>
        <p:txBody>
          <a:bodyPr/>
          <a:lstStyle/>
          <a:p>
            <a:pPr algn="ctr"/>
            <a:fld id="{47039ACF-13B3-4A59-9A68-53D17D658FCA}" type="slidenum">
              <a:rPr lang="ja-JP" altLang="en-US" sz="2000" smtClean="0">
                <a:solidFill>
                  <a:srgbClr val="D1282E"/>
                </a:solidFill>
              </a:rPr>
              <a:pPr algn="ctr"/>
              <a:t>7</a:t>
            </a:fld>
            <a:endParaRPr lang="ja-JP" altLang="en-US" sz="2000" dirty="0">
              <a:solidFill>
                <a:srgbClr val="D1282E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076056" y="220486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0000"/>
                </a:solidFill>
              </a:rPr>
              <a:t>【</a:t>
            </a:r>
            <a:r>
              <a:rPr lang="ja-JP" altLang="en-US" sz="1400" b="1" dirty="0">
                <a:solidFill>
                  <a:srgbClr val="000000"/>
                </a:solidFill>
              </a:rPr>
              <a:t>登録審査申込書</a:t>
            </a:r>
            <a:r>
              <a:rPr lang="en-US" altLang="ja-JP" sz="1400" b="1" dirty="0">
                <a:solidFill>
                  <a:srgbClr val="000000"/>
                </a:solidFill>
              </a:rPr>
              <a:t>,</a:t>
            </a:r>
            <a:r>
              <a:rPr lang="ja-JP" altLang="en-US" sz="1400" b="1" dirty="0">
                <a:solidFill>
                  <a:srgbClr val="000000"/>
                </a:solidFill>
              </a:rPr>
              <a:t>環境活動レポート</a:t>
            </a:r>
            <a:r>
              <a:rPr lang="en-US" altLang="ja-JP" sz="1400" b="1" dirty="0">
                <a:solidFill>
                  <a:srgbClr val="000000"/>
                </a:solidFill>
              </a:rPr>
              <a:t>】</a:t>
            </a:r>
            <a:endParaRPr lang="ja-JP" altLang="en-US" sz="1400" b="1" dirty="0">
              <a:solidFill>
                <a:srgbClr val="000000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475656" y="2852936"/>
            <a:ext cx="252028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書類審査用書類（文書・記録）</a:t>
            </a: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547664" y="400506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様式</a:t>
            </a:r>
            <a:r>
              <a:rPr lang="en-US" altLang="ja-JP" sz="1400" b="1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1</a:t>
            </a:r>
            <a:r>
              <a:rPr lang="ja-JP" altLang="en-US" sz="1400" b="1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記載料金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0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左矢印 31"/>
          <p:cNvSpPr/>
          <p:nvPr/>
        </p:nvSpPr>
        <p:spPr>
          <a:xfrm>
            <a:off x="1115616" y="1772816"/>
            <a:ext cx="2880320" cy="504056"/>
          </a:xfrm>
          <a:prstGeom prst="leftArrow">
            <a:avLst>
              <a:gd name="adj1" fmla="val 65330"/>
              <a:gd name="adj2" fmla="val 7906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1"/>
                </a:solidFill>
              </a:rPr>
              <a:t>④審査計画書の送付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115616" y="2204865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000000"/>
                </a:solidFill>
              </a:rPr>
              <a:t>様式</a:t>
            </a:r>
            <a:r>
              <a:rPr lang="en-US" altLang="ja-JP" sz="1200" b="1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1,</a:t>
            </a:r>
            <a:r>
              <a:rPr lang="ja-JP" altLang="en-US" sz="1200" b="1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（日程</a:t>
            </a:r>
            <a:r>
              <a:rPr lang="ja-JP" altLang="en-US" sz="1200" b="1" dirty="0">
                <a:solidFill>
                  <a:srgbClr val="000000"/>
                </a:solidFill>
              </a:rPr>
              <a:t>、スケジュール、審査料金）</a:t>
            </a:r>
          </a:p>
        </p:txBody>
      </p:sp>
    </p:spTree>
    <p:extLst>
      <p:ext uri="{BB962C8B-B14F-4D97-AF65-F5344CB8AC3E}">
        <p14:creationId xmlns:p14="http://schemas.microsoft.com/office/powerpoint/2010/main" val="4051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640960" cy="1143000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３．</a:t>
            </a:r>
            <a:r>
              <a:rPr kumimoji="1" lang="en-US" altLang="ja-JP" sz="48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EA21</a:t>
            </a:r>
            <a:r>
              <a:rPr lang="ja-JP" altLang="en-US" sz="4800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認証・登録スケジュール</a:t>
            </a:r>
            <a:endParaRPr kumimoji="1" lang="ja-JP" altLang="en-US" sz="48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11760" y="3573016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進め方</a:t>
            </a:r>
            <a:r>
              <a:rPr kumimoji="1" lang="ja-JP" altLang="en-US" sz="44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手順</a:t>
            </a:r>
            <a:endParaRPr kumimoji="1" lang="en-US" altLang="ja-JP" sz="4400" dirty="0" smtClean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44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kumimoji="1" lang="en-US" altLang="ja-JP" sz="44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10</a:t>
            </a:r>
            <a:r>
              <a:rPr kumimoji="1" lang="ja-JP" altLang="en-US" sz="4400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か月</a:t>
            </a:r>
            <a:endParaRPr kumimoji="1" lang="ja-JP" altLang="en-US" sz="44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14400" cy="365125"/>
          </a:xfrm>
        </p:spPr>
        <p:txBody>
          <a:bodyPr/>
          <a:lstStyle/>
          <a:p>
            <a:pPr algn="ctr"/>
            <a:fld id="{445C1E94-D05A-4E6E-B12E-1563EEB01FA3}" type="slidenum">
              <a:rPr kumimoji="1" lang="ja-JP" altLang="en-US" sz="1800" b="1" smtClean="0">
                <a:solidFill>
                  <a:srgbClr val="DF3507"/>
                </a:solidFill>
              </a:rPr>
              <a:pPr algn="ctr"/>
              <a:t>8</a:t>
            </a:fld>
            <a:endParaRPr kumimoji="1" lang="ja-JP" altLang="en-US" sz="1800" b="1" dirty="0">
              <a:solidFill>
                <a:srgbClr val="DF35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6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5" y="25644"/>
            <a:ext cx="9001125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08505" cy="4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右中かっこ 3"/>
          <p:cNvSpPr/>
          <p:nvPr/>
        </p:nvSpPr>
        <p:spPr>
          <a:xfrm>
            <a:off x="2051720" y="836712"/>
            <a:ext cx="288032" cy="5112568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884368" y="6492875"/>
            <a:ext cx="504056" cy="365125"/>
          </a:xfrm>
        </p:spPr>
        <p:txBody>
          <a:bodyPr/>
          <a:lstStyle/>
          <a:p>
            <a:pPr algn="r"/>
            <a:fld id="{47039ACF-13B3-4A59-9A68-53D17D658FCA}" type="slidenum">
              <a:rPr lang="ja-JP" altLang="en-US" sz="2000" smtClean="0">
                <a:solidFill>
                  <a:srgbClr val="D1282E"/>
                </a:solidFill>
              </a:rPr>
              <a:pPr algn="r"/>
              <a:t>9</a:t>
            </a:fld>
            <a:endParaRPr lang="ja-JP" altLang="en-US" sz="2000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3356</Words>
  <Application>Microsoft Office PowerPoint</Application>
  <PresentationFormat>画面に合わせる (4:3)</PresentationFormat>
  <Paragraphs>1180</Paragraphs>
  <Slides>48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8</vt:i4>
      </vt:variant>
      <vt:variant>
        <vt:lpstr>スライド タイトル</vt:lpstr>
      </vt:variant>
      <vt:variant>
        <vt:i4>48</vt:i4>
      </vt:variant>
    </vt:vector>
  </HeadingPairs>
  <TitlesOfParts>
    <vt:vector size="56" baseType="lpstr">
      <vt:lpstr>Office ​​テーマ</vt:lpstr>
      <vt:lpstr>1_Office ​​テーマ</vt:lpstr>
      <vt:lpstr>2_エグゼクティブ</vt:lpstr>
      <vt:lpstr>3_エッセンシャル</vt:lpstr>
      <vt:lpstr>エッセンシャル</vt:lpstr>
      <vt:lpstr>5_エッセンシャル</vt:lpstr>
      <vt:lpstr>6_エッセンシャル</vt:lpstr>
      <vt:lpstr>7_エッセンシャル</vt:lpstr>
      <vt:lpstr>PowerPoint プレゼンテーション</vt:lpstr>
      <vt:lpstr>EA21認証・登録手順の説明内容</vt:lpstr>
      <vt:lpstr>PowerPoint プレゼンテーション</vt:lpstr>
      <vt:lpstr>１．EA21　構築手順</vt:lpstr>
      <vt:lpstr>EA21 構築手順</vt:lpstr>
      <vt:lpstr>２．EA21認証・登録手順</vt:lpstr>
      <vt:lpstr>エコアクション21認証・登録の手順</vt:lpstr>
      <vt:lpstr>３．EA21認証・登録スケジュール</vt:lpstr>
      <vt:lpstr>PowerPoint プレゼンテーション</vt:lpstr>
      <vt:lpstr>４．環境経営システムの構築手順</vt:lpstr>
      <vt:lpstr>PowerPoint プレゼンテーション</vt:lpstr>
      <vt:lpstr>１．実施体制の構築</vt:lpstr>
      <vt:lpstr>PowerPoint プレゼンテーション</vt:lpstr>
      <vt:lpstr>環境への負荷⇒９指標 </vt:lpstr>
      <vt:lpstr>PowerPoint プレゼンテーション</vt:lpstr>
      <vt:lpstr>環境への負荷の実態把握</vt:lpstr>
      <vt:lpstr>環境負荷の結果⇒生態系の破壊</vt:lpstr>
      <vt:lpstr>環境への負荷の自己チェック</vt:lpstr>
      <vt:lpstr>PowerPoint プレゼンテーション</vt:lpstr>
      <vt:lpstr>PowerPoint プレゼンテーション</vt:lpstr>
      <vt:lpstr>   　環境への取組の自己チェック</vt:lpstr>
      <vt:lpstr>環境への取組みの自己チェック取りまとめ表</vt:lpstr>
      <vt:lpstr>PowerPoint プレゼンテーション</vt:lpstr>
      <vt:lpstr>環境経営システムのPDCAサイクル</vt:lpstr>
      <vt:lpstr>EA21 環境経営システム　1</vt:lpstr>
      <vt:lpstr>PowerPoint プレゼンテーション</vt:lpstr>
      <vt:lpstr>環境目標及び環境活動計画の例</vt:lpstr>
      <vt:lpstr>環境関連法規の特定</vt:lpstr>
      <vt:lpstr>環境経営システムのPDCAサイクル</vt:lpstr>
      <vt:lpstr>EA21 への認証・登録手順２</vt:lpstr>
      <vt:lpstr>目標達成のための具体的活動計画</vt:lpstr>
      <vt:lpstr>PowerPoint プレゼンテーション</vt:lpstr>
      <vt:lpstr>環境活動計画の実施状況の評価</vt:lpstr>
      <vt:lpstr>環境関連法規等遵守状況のチェック結果</vt:lpstr>
      <vt:lpstr>EA21 環境経営システム　４</vt:lpstr>
      <vt:lpstr>評価項目の具体的実施事項に対する今後の対応</vt:lpstr>
      <vt:lpstr>PowerPoint プレゼンテーション</vt:lpstr>
      <vt:lpstr>５．環境活動レポート</vt:lpstr>
      <vt:lpstr>環境活動レポートの作成</vt:lpstr>
      <vt:lpstr>６．エコアクション21の費用</vt:lpstr>
      <vt:lpstr>登録審査費用（標準審査工数、１サイト）</vt:lpstr>
      <vt:lpstr>産業廃棄物処理事業者審査料金</vt:lpstr>
      <vt:lpstr>認証・登録料（2年分）</vt:lpstr>
      <vt:lpstr>認証・登録費用の合計（11～30人の例）</vt:lpstr>
      <vt:lpstr>コンサルタント支援手順</vt:lpstr>
      <vt:lpstr>認証・登録の手順</vt:lpstr>
      <vt:lpstr>コアクション21 認証・登録証</vt:lpstr>
      <vt:lpstr>環境経営システム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1048RU</dc:creator>
  <cp:lastModifiedBy>aoki</cp:lastModifiedBy>
  <cp:revision>52</cp:revision>
  <cp:lastPrinted>2011-08-17T04:10:06Z</cp:lastPrinted>
  <dcterms:created xsi:type="dcterms:W3CDTF">2011-08-15T05:54:08Z</dcterms:created>
  <dcterms:modified xsi:type="dcterms:W3CDTF">2012-03-13T02:20:53Z</dcterms:modified>
</cp:coreProperties>
</file>